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modernComment_10F_0.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sldIdLst>
    <p:sldId id="256" r:id="rId2"/>
    <p:sldId id="257" r:id="rId3"/>
    <p:sldId id="293" r:id="rId4"/>
    <p:sldId id="259" r:id="rId5"/>
    <p:sldId id="260" r:id="rId6"/>
    <p:sldId id="261" r:id="rId7"/>
    <p:sldId id="262" r:id="rId8"/>
    <p:sldId id="263" r:id="rId9"/>
    <p:sldId id="264" r:id="rId10"/>
    <p:sldId id="265" r:id="rId11"/>
    <p:sldId id="266" r:id="rId12"/>
    <p:sldId id="292" r:id="rId13"/>
    <p:sldId id="301" r:id="rId14"/>
    <p:sldId id="267" r:id="rId15"/>
    <p:sldId id="268" r:id="rId16"/>
    <p:sldId id="294" r:id="rId17"/>
    <p:sldId id="295" r:id="rId18"/>
    <p:sldId id="300" r:id="rId19"/>
    <p:sldId id="299" r:id="rId20"/>
    <p:sldId id="296" r:id="rId21"/>
    <p:sldId id="298" r:id="rId22"/>
    <p:sldId id="297" r:id="rId23"/>
    <p:sldId id="280" r:id="rId24"/>
    <p:sldId id="281" r:id="rId25"/>
    <p:sldId id="282" r:id="rId26"/>
    <p:sldId id="288" r:id="rId27"/>
    <p:sldId id="283" r:id="rId28"/>
    <p:sldId id="284" r:id="rId29"/>
    <p:sldId id="285" r:id="rId30"/>
    <p:sldId id="286" r:id="rId31"/>
    <p:sldId id="269" r:id="rId32"/>
    <p:sldId id="258" r:id="rId33"/>
    <p:sldId id="270" r:id="rId34"/>
    <p:sldId id="271" r:id="rId35"/>
    <p:sldId id="272" r:id="rId36"/>
    <p:sldId id="290" r:id="rId37"/>
    <p:sldId id="275" r:id="rId38"/>
    <p:sldId id="276" r:id="rId39"/>
    <p:sldId id="277" r:id="rId40"/>
    <p:sldId id="279" r:id="rId41"/>
    <p:sldId id="287" r:id="rId4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 roundtripDataSignature="AMtx7mjt+L/P6wGMtTXqo2htY7aX/0yWy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339457-AAD2-1504-90CF-D9692D6E2241}" name="Wynn, Dana" initials="DW" userId="S::Dana.Wynn@Illinois.gov::cf3e7014-bd2a-49a2-b7c8-bc7cf2119a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F1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EE0B8B-7556-4AC9-A637-FB8417246F80}">
  <a:tblStyle styleId="{96EE0B8B-7556-4AC9-A637-FB8417246F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C59D768-C52A-499A-907E-950A4BB9F40A}"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9EFF7"/>
          </a:solidFill>
        </a:fill>
      </a:tcStyle>
    </a:lastRow>
    <a:seCell>
      <a:tcTxStyle/>
      <a:tcStyle>
        <a:tcBdr/>
      </a:tcStyle>
    </a:seCell>
    <a:swCell>
      <a:tcTxStyle/>
      <a:tcStyle>
        <a:tcBdr/>
      </a:tcStyle>
    </a:swCell>
    <a:firstRow>
      <a:tcTxStyle b="on" i="off"/>
      <a:tcStyle>
        <a:tcBdr/>
        <a:fill>
          <a:solidFill>
            <a:srgbClr val="E9EFF7"/>
          </a:solidFill>
        </a:fill>
      </a:tcStyle>
    </a:firstRow>
    <a:neCell>
      <a:tcTxStyle/>
      <a:tcStyle>
        <a:tcBdr/>
      </a:tcStyle>
    </a:neCell>
    <a:nwCell>
      <a:tcTxStyle/>
      <a:tcStyle>
        <a:tcBdr/>
      </a:tcStyle>
    </a:nwCell>
  </a:tblStyle>
  <a:tblStyle styleId="{19F15D65-9288-4783-8D48-3FB1E9F1524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0" autoAdjust="0"/>
    <p:restoredTop sz="75680" autoAdjust="0"/>
  </p:normalViewPr>
  <p:slideViewPr>
    <p:cSldViewPr snapToGrid="0">
      <p:cViewPr varScale="1">
        <p:scale>
          <a:sx n="56" d="100"/>
          <a:sy n="56" d="100"/>
        </p:scale>
        <p:origin x="102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0F_0.xml><?xml version="1.0" encoding="utf-8"?>
<p188:cmLst xmlns:a="http://schemas.openxmlformats.org/drawingml/2006/main" xmlns:r="http://schemas.openxmlformats.org/officeDocument/2006/relationships" xmlns:p188="http://schemas.microsoft.com/office/powerpoint/2018/8/main">
  <p188:cm id="{181DD1C5-EBD9-4ED8-9F21-F0B37603B58B}" authorId="{94339457-AAD2-1504-90CF-D9692D6E2241}" created="2025-03-07T17:52:25.987">
    <ac:txMkLst xmlns:ac="http://schemas.microsoft.com/office/drawing/2013/main/command">
      <pc:docMk xmlns:pc="http://schemas.microsoft.com/office/powerpoint/2013/main/command"/>
      <pc:sldMk xmlns:pc="http://schemas.microsoft.com/office/powerpoint/2013/main/command" cId="0" sldId="271"/>
      <ac:spMk id="14" creationId="{30B3AD60-5DD9-1F2B-EA57-6F4B96C261D8}"/>
      <ac:txMk cp="87" len="7">
        <ac:context len="153" hash="527215750"/>
      </ac:txMk>
    </ac:txMkLst>
    <p188:pos x="2036663" y="1507328"/>
    <p188:txBody>
      <a:bodyPr/>
      <a:lstStyle/>
      <a:p>
        <a:r>
          <a:rPr lang="en-US"/>
          <a:t>Does EV box still exist in IL?</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hyperlink" Target="mailto:ICCB.cte@illinois.gov" TargetMode="Externa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diagrams/_rels/data3.xml.rels><?xml version="1.0" encoding="UTF-8" standalone="yes"?>
<Relationships xmlns="http://schemas.openxmlformats.org/package/2006/relationships"><Relationship Id="rId2" Type="http://schemas.openxmlformats.org/officeDocument/2006/relationships/hyperlink" Target="mailto:ICCB.grantpayments@illinois.gov" TargetMode="External"/><Relationship Id="rId1" Type="http://schemas.openxmlformats.org/officeDocument/2006/relationships/hyperlink" Target="mailto:iccb.cte@illinois.gov"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hyperlink" Target="mailto:ICCB.cte@illinois.gov" TargetMode="External"/><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3.sv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image" Target="../media/image27.svg"/><Relationship Id="rId9" Type="http://schemas.openxmlformats.org/officeDocument/2006/relationships/image" Target="../media/image31.svg"/></Relationships>
</file>

<file path=ppt/diagrams/_rels/drawing3.xml.rels><?xml version="1.0" encoding="UTF-8" standalone="yes"?>
<Relationships xmlns="http://schemas.openxmlformats.org/package/2006/relationships"><Relationship Id="rId2" Type="http://schemas.openxmlformats.org/officeDocument/2006/relationships/hyperlink" Target="mailto:ICCB.grantpayments@illinois.gov" TargetMode="External"/><Relationship Id="rId1" Type="http://schemas.openxmlformats.org/officeDocument/2006/relationships/hyperlink" Target="mailto:iccb.cte@illinois.gov"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58300A-004A-425D-B8D5-3290DB2BD1D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3F7BDAB-B913-4747-8BBC-7A8DD817925E}">
      <dgm:prSet/>
      <dgm:spPr/>
      <dgm:t>
        <a:bodyPr/>
        <a:lstStyle/>
        <a:p>
          <a:pPr>
            <a:lnSpc>
              <a:spcPct val="100000"/>
            </a:lnSpc>
          </a:pPr>
          <a:r>
            <a:rPr lang="en-US"/>
            <a:t>Background</a:t>
          </a:r>
        </a:p>
      </dgm:t>
    </dgm:pt>
    <dgm:pt modelId="{0169CB5E-685D-4A13-A21F-699B4619CED6}" type="parTrans" cxnId="{6881B3F7-772C-4EDA-9CA0-801B29B39933}">
      <dgm:prSet/>
      <dgm:spPr/>
      <dgm:t>
        <a:bodyPr/>
        <a:lstStyle/>
        <a:p>
          <a:endParaRPr lang="en-US"/>
        </a:p>
      </dgm:t>
    </dgm:pt>
    <dgm:pt modelId="{22EDF09A-3D0D-4E0A-90FE-B35ABD359211}" type="sibTrans" cxnId="{6881B3F7-772C-4EDA-9CA0-801B29B39933}">
      <dgm:prSet/>
      <dgm:spPr/>
      <dgm:t>
        <a:bodyPr/>
        <a:lstStyle/>
        <a:p>
          <a:endParaRPr lang="en-US"/>
        </a:p>
      </dgm:t>
    </dgm:pt>
    <dgm:pt modelId="{69C65517-3298-428E-A803-3A7A7DB55832}">
      <dgm:prSet/>
      <dgm:spPr/>
      <dgm:t>
        <a:bodyPr/>
        <a:lstStyle/>
        <a:p>
          <a:pPr>
            <a:lnSpc>
              <a:spcPct val="100000"/>
            </a:lnSpc>
          </a:pPr>
          <a:r>
            <a:rPr lang="en-US"/>
            <a:t>Required Activities and Deliverables</a:t>
          </a:r>
        </a:p>
      </dgm:t>
    </dgm:pt>
    <dgm:pt modelId="{1922299A-09F7-49DC-A73A-56B4F28FCA80}" type="parTrans" cxnId="{9D999953-F49D-474A-972E-CB896FC78DA4}">
      <dgm:prSet/>
      <dgm:spPr/>
      <dgm:t>
        <a:bodyPr/>
        <a:lstStyle/>
        <a:p>
          <a:endParaRPr lang="en-US"/>
        </a:p>
      </dgm:t>
    </dgm:pt>
    <dgm:pt modelId="{6E198791-9D58-4769-BC79-216DECD40A73}" type="sibTrans" cxnId="{9D999953-F49D-474A-972E-CB896FC78DA4}">
      <dgm:prSet/>
      <dgm:spPr/>
      <dgm:t>
        <a:bodyPr/>
        <a:lstStyle/>
        <a:p>
          <a:endParaRPr lang="en-US"/>
        </a:p>
      </dgm:t>
    </dgm:pt>
    <dgm:pt modelId="{79CF3A5D-A472-48A2-95B9-B8B356B44F54}">
      <dgm:prSet/>
      <dgm:spPr/>
      <dgm:t>
        <a:bodyPr/>
        <a:lstStyle/>
        <a:p>
          <a:pPr>
            <a:lnSpc>
              <a:spcPct val="100000"/>
            </a:lnSpc>
          </a:pPr>
          <a:r>
            <a:rPr lang="en-US"/>
            <a:t>Professional Development and Technical Assistance</a:t>
          </a:r>
        </a:p>
      </dgm:t>
    </dgm:pt>
    <dgm:pt modelId="{30B50489-8C9A-4438-8D8D-5FA6FAD1B53E}" type="parTrans" cxnId="{2429C430-D5E0-4199-A0E1-422B33004CAC}">
      <dgm:prSet/>
      <dgm:spPr/>
      <dgm:t>
        <a:bodyPr/>
        <a:lstStyle/>
        <a:p>
          <a:endParaRPr lang="en-US"/>
        </a:p>
      </dgm:t>
    </dgm:pt>
    <dgm:pt modelId="{75DD88DD-7BE0-4E14-BE74-EC46A7650267}" type="sibTrans" cxnId="{2429C430-D5E0-4199-A0E1-422B33004CAC}">
      <dgm:prSet/>
      <dgm:spPr/>
      <dgm:t>
        <a:bodyPr/>
        <a:lstStyle/>
        <a:p>
          <a:endParaRPr lang="en-US"/>
        </a:p>
      </dgm:t>
    </dgm:pt>
    <dgm:pt modelId="{E41D67E1-FD52-4727-BC8D-CCD8183CFEED}">
      <dgm:prSet/>
      <dgm:spPr/>
      <dgm:t>
        <a:bodyPr/>
        <a:lstStyle/>
        <a:p>
          <a:pPr>
            <a:lnSpc>
              <a:spcPct val="100000"/>
            </a:lnSpc>
          </a:pPr>
          <a:r>
            <a:rPr lang="en-US"/>
            <a:t>Administrative Requirements and Reporting</a:t>
          </a:r>
        </a:p>
      </dgm:t>
    </dgm:pt>
    <dgm:pt modelId="{A3CB1C45-DF12-46EE-AA45-D43449D9E40F}" type="parTrans" cxnId="{5CC94D0E-3D11-472B-8046-0F9D1066AB28}">
      <dgm:prSet/>
      <dgm:spPr/>
      <dgm:t>
        <a:bodyPr/>
        <a:lstStyle/>
        <a:p>
          <a:endParaRPr lang="en-US"/>
        </a:p>
      </dgm:t>
    </dgm:pt>
    <dgm:pt modelId="{DB3776AA-9993-4EA2-80B7-5D060F7FE102}" type="sibTrans" cxnId="{5CC94D0E-3D11-472B-8046-0F9D1066AB28}">
      <dgm:prSet/>
      <dgm:spPr/>
      <dgm:t>
        <a:bodyPr/>
        <a:lstStyle/>
        <a:p>
          <a:endParaRPr lang="en-US"/>
        </a:p>
      </dgm:t>
    </dgm:pt>
    <dgm:pt modelId="{E092998E-853F-446A-88DB-4507EB1C5D40}">
      <dgm:prSet/>
      <dgm:spPr/>
      <dgm:t>
        <a:bodyPr/>
        <a:lstStyle/>
        <a:p>
          <a:pPr>
            <a:lnSpc>
              <a:spcPct val="100000"/>
            </a:lnSpc>
          </a:pPr>
          <a:r>
            <a:rPr lang="en-US"/>
            <a:t>Q and A</a:t>
          </a:r>
        </a:p>
      </dgm:t>
    </dgm:pt>
    <dgm:pt modelId="{B625EB47-84D5-4B03-A8D4-F34653E97255}" type="parTrans" cxnId="{FDDE53E1-8FA2-4D4B-B7EF-183FF2B07DF3}">
      <dgm:prSet/>
      <dgm:spPr/>
      <dgm:t>
        <a:bodyPr/>
        <a:lstStyle/>
        <a:p>
          <a:endParaRPr lang="en-US"/>
        </a:p>
      </dgm:t>
    </dgm:pt>
    <dgm:pt modelId="{B0D1D969-62A8-4EE3-95E1-8E41188F6DE0}" type="sibTrans" cxnId="{FDDE53E1-8FA2-4D4B-B7EF-183FF2B07DF3}">
      <dgm:prSet/>
      <dgm:spPr/>
      <dgm:t>
        <a:bodyPr/>
        <a:lstStyle/>
        <a:p>
          <a:endParaRPr lang="en-US"/>
        </a:p>
      </dgm:t>
    </dgm:pt>
    <dgm:pt modelId="{AC6BBF32-0626-48E4-8C3F-2AC5600ADCFB}" type="pres">
      <dgm:prSet presAssocID="{A258300A-004A-425D-B8D5-3290DB2BD1D4}" presName="root" presStyleCnt="0">
        <dgm:presLayoutVars>
          <dgm:dir/>
          <dgm:resizeHandles val="exact"/>
        </dgm:presLayoutVars>
      </dgm:prSet>
      <dgm:spPr/>
    </dgm:pt>
    <dgm:pt modelId="{5B02B9BD-D0DC-4808-9559-CCE000745246}" type="pres">
      <dgm:prSet presAssocID="{43F7BDAB-B913-4747-8BBC-7A8DD817925E}" presName="compNode" presStyleCnt="0"/>
      <dgm:spPr/>
    </dgm:pt>
    <dgm:pt modelId="{B5E2145A-CDD2-4D40-AFB7-71B2FC14F462}" type="pres">
      <dgm:prSet presAssocID="{43F7BDAB-B913-4747-8BBC-7A8DD817925E}" presName="bgRect" presStyleLbl="bgShp" presStyleIdx="0" presStyleCnt="5"/>
      <dgm:spPr/>
    </dgm:pt>
    <dgm:pt modelId="{23A71B07-342E-4EE2-A561-B7B319AFB814}" type="pres">
      <dgm:prSet presAssocID="{43F7BDAB-B913-4747-8BBC-7A8DD817925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ducation"/>
        </a:ext>
      </dgm:extLst>
    </dgm:pt>
    <dgm:pt modelId="{79721027-D2CC-43F7-9C62-9B3CB813F156}" type="pres">
      <dgm:prSet presAssocID="{43F7BDAB-B913-4747-8BBC-7A8DD817925E}" presName="spaceRect" presStyleCnt="0"/>
      <dgm:spPr/>
    </dgm:pt>
    <dgm:pt modelId="{5F913D3E-1CC8-4C15-8512-3AD942E40A19}" type="pres">
      <dgm:prSet presAssocID="{43F7BDAB-B913-4747-8BBC-7A8DD817925E}" presName="parTx" presStyleLbl="revTx" presStyleIdx="0" presStyleCnt="5">
        <dgm:presLayoutVars>
          <dgm:chMax val="0"/>
          <dgm:chPref val="0"/>
        </dgm:presLayoutVars>
      </dgm:prSet>
      <dgm:spPr/>
    </dgm:pt>
    <dgm:pt modelId="{DEC01605-ECBD-4D1C-96A6-46E4AC34B3AB}" type="pres">
      <dgm:prSet presAssocID="{22EDF09A-3D0D-4E0A-90FE-B35ABD359211}" presName="sibTrans" presStyleCnt="0"/>
      <dgm:spPr/>
    </dgm:pt>
    <dgm:pt modelId="{8B253F75-3861-4755-BA77-97492A318318}" type="pres">
      <dgm:prSet presAssocID="{69C65517-3298-428E-A803-3A7A7DB55832}" presName="compNode" presStyleCnt="0"/>
      <dgm:spPr/>
    </dgm:pt>
    <dgm:pt modelId="{1CE83649-7B2E-4C67-A18F-7CEB5F603E6E}" type="pres">
      <dgm:prSet presAssocID="{69C65517-3298-428E-A803-3A7A7DB55832}" presName="bgRect" presStyleLbl="bgShp" presStyleIdx="1" presStyleCnt="5"/>
      <dgm:spPr/>
    </dgm:pt>
    <dgm:pt modelId="{92F40C3C-30A6-41F8-9DBA-BB8769CF5355}" type="pres">
      <dgm:prSet presAssocID="{69C65517-3298-428E-A803-3A7A7DB5583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New Team Project"/>
        </a:ext>
      </dgm:extLst>
    </dgm:pt>
    <dgm:pt modelId="{BA01ACEF-D4BE-4F4C-8D34-73E5CED8DAC2}" type="pres">
      <dgm:prSet presAssocID="{69C65517-3298-428E-A803-3A7A7DB55832}" presName="spaceRect" presStyleCnt="0"/>
      <dgm:spPr/>
    </dgm:pt>
    <dgm:pt modelId="{1B5FEEF2-3B47-497C-8379-3D3DC94ECD5A}" type="pres">
      <dgm:prSet presAssocID="{69C65517-3298-428E-A803-3A7A7DB55832}" presName="parTx" presStyleLbl="revTx" presStyleIdx="1" presStyleCnt="5">
        <dgm:presLayoutVars>
          <dgm:chMax val="0"/>
          <dgm:chPref val="0"/>
        </dgm:presLayoutVars>
      </dgm:prSet>
      <dgm:spPr/>
    </dgm:pt>
    <dgm:pt modelId="{12756B26-4C2B-4EF1-B87C-25A0220247F0}" type="pres">
      <dgm:prSet presAssocID="{6E198791-9D58-4769-BC79-216DECD40A73}" presName="sibTrans" presStyleCnt="0"/>
      <dgm:spPr/>
    </dgm:pt>
    <dgm:pt modelId="{D9213909-96F8-4BDB-BCB2-5AF86B170B69}" type="pres">
      <dgm:prSet presAssocID="{79CF3A5D-A472-48A2-95B9-B8B356B44F54}" presName="compNode" presStyleCnt="0"/>
      <dgm:spPr/>
    </dgm:pt>
    <dgm:pt modelId="{689EC7B7-A8ED-4668-B6AE-A060F9D2C8B7}" type="pres">
      <dgm:prSet presAssocID="{79CF3A5D-A472-48A2-95B9-B8B356B44F54}" presName="bgRect" presStyleLbl="bgShp" presStyleIdx="2" presStyleCnt="5"/>
      <dgm:spPr/>
    </dgm:pt>
    <dgm:pt modelId="{334659D2-EA1F-4AB3-9F1E-6EEDA5D79CE2}" type="pres">
      <dgm:prSet presAssocID="{79CF3A5D-A472-48A2-95B9-B8B356B44F5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nboarding"/>
        </a:ext>
      </dgm:extLst>
    </dgm:pt>
    <dgm:pt modelId="{78850F61-EC59-49C7-8A2C-7C9EF826C845}" type="pres">
      <dgm:prSet presAssocID="{79CF3A5D-A472-48A2-95B9-B8B356B44F54}" presName="spaceRect" presStyleCnt="0"/>
      <dgm:spPr/>
    </dgm:pt>
    <dgm:pt modelId="{E2CF3BA2-7086-4CA8-BDCB-B9A19F722B25}" type="pres">
      <dgm:prSet presAssocID="{79CF3A5D-A472-48A2-95B9-B8B356B44F54}" presName="parTx" presStyleLbl="revTx" presStyleIdx="2" presStyleCnt="5">
        <dgm:presLayoutVars>
          <dgm:chMax val="0"/>
          <dgm:chPref val="0"/>
        </dgm:presLayoutVars>
      </dgm:prSet>
      <dgm:spPr/>
    </dgm:pt>
    <dgm:pt modelId="{C69AE2AC-67FE-4737-B461-83FE8003FD93}" type="pres">
      <dgm:prSet presAssocID="{75DD88DD-7BE0-4E14-BE74-EC46A7650267}" presName="sibTrans" presStyleCnt="0"/>
      <dgm:spPr/>
    </dgm:pt>
    <dgm:pt modelId="{9F3BDD8D-5634-44BC-98A2-F4E729EF3717}" type="pres">
      <dgm:prSet presAssocID="{E41D67E1-FD52-4727-BC8D-CCD8183CFEED}" presName="compNode" presStyleCnt="0"/>
      <dgm:spPr/>
    </dgm:pt>
    <dgm:pt modelId="{F6717FEE-0627-4ECE-BA09-FD04CE2C0674}" type="pres">
      <dgm:prSet presAssocID="{E41D67E1-FD52-4727-BC8D-CCD8183CFEED}" presName="bgRect" presStyleLbl="bgShp" presStyleIdx="3" presStyleCnt="5"/>
      <dgm:spPr/>
    </dgm:pt>
    <dgm:pt modelId="{2567C977-9283-4A92-BC30-278F83625153}" type="pres">
      <dgm:prSet presAssocID="{E41D67E1-FD52-4727-BC8D-CCD8183CFEE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Laptop Secure"/>
        </a:ext>
      </dgm:extLst>
    </dgm:pt>
    <dgm:pt modelId="{0E971B50-5F6C-4393-A279-41ECA46A8208}" type="pres">
      <dgm:prSet presAssocID="{E41D67E1-FD52-4727-BC8D-CCD8183CFEED}" presName="spaceRect" presStyleCnt="0"/>
      <dgm:spPr/>
    </dgm:pt>
    <dgm:pt modelId="{3048E8E7-C207-4B3F-AF9F-1A823A26803B}" type="pres">
      <dgm:prSet presAssocID="{E41D67E1-FD52-4727-BC8D-CCD8183CFEED}" presName="parTx" presStyleLbl="revTx" presStyleIdx="3" presStyleCnt="5">
        <dgm:presLayoutVars>
          <dgm:chMax val="0"/>
          <dgm:chPref val="0"/>
        </dgm:presLayoutVars>
      </dgm:prSet>
      <dgm:spPr/>
    </dgm:pt>
    <dgm:pt modelId="{BADDD7E8-0BB6-448E-9C1F-9DF09490BCDE}" type="pres">
      <dgm:prSet presAssocID="{DB3776AA-9993-4EA2-80B7-5D060F7FE102}" presName="sibTrans" presStyleCnt="0"/>
      <dgm:spPr/>
    </dgm:pt>
    <dgm:pt modelId="{FEEA763E-0A3F-4221-812A-25A63366D898}" type="pres">
      <dgm:prSet presAssocID="{E092998E-853F-446A-88DB-4507EB1C5D40}" presName="compNode" presStyleCnt="0"/>
      <dgm:spPr/>
    </dgm:pt>
    <dgm:pt modelId="{D4E98D69-C0B7-4D9B-AF14-A90B82A35667}" type="pres">
      <dgm:prSet presAssocID="{E092998E-853F-446A-88DB-4507EB1C5D40}" presName="bgRect" presStyleLbl="bgShp" presStyleIdx="4" presStyleCnt="5"/>
      <dgm:spPr/>
    </dgm:pt>
    <dgm:pt modelId="{DC02E5C8-78F3-407A-9D50-ACBE0FE0C680}" type="pres">
      <dgm:prSet presAssocID="{E092998E-853F-446A-88DB-4507EB1C5D40}"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elp"/>
        </a:ext>
      </dgm:extLst>
    </dgm:pt>
    <dgm:pt modelId="{C46CAC8B-F165-417F-935F-0362B7BDD73B}" type="pres">
      <dgm:prSet presAssocID="{E092998E-853F-446A-88DB-4507EB1C5D40}" presName="spaceRect" presStyleCnt="0"/>
      <dgm:spPr/>
    </dgm:pt>
    <dgm:pt modelId="{816A0627-4A6E-4637-B22F-55E5AFE2B5C3}" type="pres">
      <dgm:prSet presAssocID="{E092998E-853F-446A-88DB-4507EB1C5D40}" presName="parTx" presStyleLbl="revTx" presStyleIdx="4" presStyleCnt="5">
        <dgm:presLayoutVars>
          <dgm:chMax val="0"/>
          <dgm:chPref val="0"/>
        </dgm:presLayoutVars>
      </dgm:prSet>
      <dgm:spPr/>
    </dgm:pt>
  </dgm:ptLst>
  <dgm:cxnLst>
    <dgm:cxn modelId="{5CC94D0E-3D11-472B-8046-0F9D1066AB28}" srcId="{A258300A-004A-425D-B8D5-3290DB2BD1D4}" destId="{E41D67E1-FD52-4727-BC8D-CCD8183CFEED}" srcOrd="3" destOrd="0" parTransId="{A3CB1C45-DF12-46EE-AA45-D43449D9E40F}" sibTransId="{DB3776AA-9993-4EA2-80B7-5D060F7FE102}"/>
    <dgm:cxn modelId="{2429C430-D5E0-4199-A0E1-422B33004CAC}" srcId="{A258300A-004A-425D-B8D5-3290DB2BD1D4}" destId="{79CF3A5D-A472-48A2-95B9-B8B356B44F54}" srcOrd="2" destOrd="0" parTransId="{30B50489-8C9A-4438-8D8D-5FA6FAD1B53E}" sibTransId="{75DD88DD-7BE0-4E14-BE74-EC46A7650267}"/>
    <dgm:cxn modelId="{AD02083E-2EB2-4AC7-8EDA-AB922DEB25BB}" type="presOf" srcId="{E41D67E1-FD52-4727-BC8D-CCD8183CFEED}" destId="{3048E8E7-C207-4B3F-AF9F-1A823A26803B}" srcOrd="0" destOrd="0" presId="urn:microsoft.com/office/officeart/2018/2/layout/IconVerticalSolidList"/>
    <dgm:cxn modelId="{C335A24E-8662-48A4-8AB0-E99F09D49B73}" type="presOf" srcId="{69C65517-3298-428E-A803-3A7A7DB55832}" destId="{1B5FEEF2-3B47-497C-8379-3D3DC94ECD5A}" srcOrd="0" destOrd="0" presId="urn:microsoft.com/office/officeart/2018/2/layout/IconVerticalSolidList"/>
    <dgm:cxn modelId="{9D999953-F49D-474A-972E-CB896FC78DA4}" srcId="{A258300A-004A-425D-B8D5-3290DB2BD1D4}" destId="{69C65517-3298-428E-A803-3A7A7DB55832}" srcOrd="1" destOrd="0" parTransId="{1922299A-09F7-49DC-A73A-56B4F28FCA80}" sibTransId="{6E198791-9D58-4769-BC79-216DECD40A73}"/>
    <dgm:cxn modelId="{BE69A158-11FB-4E39-A072-2EEF495339FA}" type="presOf" srcId="{79CF3A5D-A472-48A2-95B9-B8B356B44F54}" destId="{E2CF3BA2-7086-4CA8-BDCB-B9A19F722B25}" srcOrd="0" destOrd="0" presId="urn:microsoft.com/office/officeart/2018/2/layout/IconVerticalSolidList"/>
    <dgm:cxn modelId="{AB06835A-1056-4361-ACFA-92E3930AD107}" type="presOf" srcId="{A258300A-004A-425D-B8D5-3290DB2BD1D4}" destId="{AC6BBF32-0626-48E4-8C3F-2AC5600ADCFB}" srcOrd="0" destOrd="0" presId="urn:microsoft.com/office/officeart/2018/2/layout/IconVerticalSolidList"/>
    <dgm:cxn modelId="{F79AEB7F-9470-4A12-B753-5F87B90FA0A3}" type="presOf" srcId="{43F7BDAB-B913-4747-8BBC-7A8DD817925E}" destId="{5F913D3E-1CC8-4C15-8512-3AD942E40A19}" srcOrd="0" destOrd="0" presId="urn:microsoft.com/office/officeart/2018/2/layout/IconVerticalSolidList"/>
    <dgm:cxn modelId="{FDDE53E1-8FA2-4D4B-B7EF-183FF2B07DF3}" srcId="{A258300A-004A-425D-B8D5-3290DB2BD1D4}" destId="{E092998E-853F-446A-88DB-4507EB1C5D40}" srcOrd="4" destOrd="0" parTransId="{B625EB47-84D5-4B03-A8D4-F34653E97255}" sibTransId="{B0D1D969-62A8-4EE3-95E1-8E41188F6DE0}"/>
    <dgm:cxn modelId="{79482BE7-751E-4399-96AC-142DF4A9CF61}" type="presOf" srcId="{E092998E-853F-446A-88DB-4507EB1C5D40}" destId="{816A0627-4A6E-4637-B22F-55E5AFE2B5C3}" srcOrd="0" destOrd="0" presId="urn:microsoft.com/office/officeart/2018/2/layout/IconVerticalSolidList"/>
    <dgm:cxn modelId="{6881B3F7-772C-4EDA-9CA0-801B29B39933}" srcId="{A258300A-004A-425D-B8D5-3290DB2BD1D4}" destId="{43F7BDAB-B913-4747-8BBC-7A8DD817925E}" srcOrd="0" destOrd="0" parTransId="{0169CB5E-685D-4A13-A21F-699B4619CED6}" sibTransId="{22EDF09A-3D0D-4E0A-90FE-B35ABD359211}"/>
    <dgm:cxn modelId="{CD6B8523-8C44-46F7-BB0D-89778046A1AE}" type="presParOf" srcId="{AC6BBF32-0626-48E4-8C3F-2AC5600ADCFB}" destId="{5B02B9BD-D0DC-4808-9559-CCE000745246}" srcOrd="0" destOrd="0" presId="urn:microsoft.com/office/officeart/2018/2/layout/IconVerticalSolidList"/>
    <dgm:cxn modelId="{65045259-C8ED-48E7-890D-4153210B6778}" type="presParOf" srcId="{5B02B9BD-D0DC-4808-9559-CCE000745246}" destId="{B5E2145A-CDD2-4D40-AFB7-71B2FC14F462}" srcOrd="0" destOrd="0" presId="urn:microsoft.com/office/officeart/2018/2/layout/IconVerticalSolidList"/>
    <dgm:cxn modelId="{2765BAFB-C46E-4E10-9617-3D9E4CBDD811}" type="presParOf" srcId="{5B02B9BD-D0DC-4808-9559-CCE000745246}" destId="{23A71B07-342E-4EE2-A561-B7B319AFB814}" srcOrd="1" destOrd="0" presId="urn:microsoft.com/office/officeart/2018/2/layout/IconVerticalSolidList"/>
    <dgm:cxn modelId="{AEC4B3F8-F56D-439C-A7F0-50C624515761}" type="presParOf" srcId="{5B02B9BD-D0DC-4808-9559-CCE000745246}" destId="{79721027-D2CC-43F7-9C62-9B3CB813F156}" srcOrd="2" destOrd="0" presId="urn:microsoft.com/office/officeart/2018/2/layout/IconVerticalSolidList"/>
    <dgm:cxn modelId="{BD33E631-5690-4A11-9F24-405244B5ADED}" type="presParOf" srcId="{5B02B9BD-D0DC-4808-9559-CCE000745246}" destId="{5F913D3E-1CC8-4C15-8512-3AD942E40A19}" srcOrd="3" destOrd="0" presId="urn:microsoft.com/office/officeart/2018/2/layout/IconVerticalSolidList"/>
    <dgm:cxn modelId="{29663CA5-2DC4-464D-8165-C0B7A320BB31}" type="presParOf" srcId="{AC6BBF32-0626-48E4-8C3F-2AC5600ADCFB}" destId="{DEC01605-ECBD-4D1C-96A6-46E4AC34B3AB}" srcOrd="1" destOrd="0" presId="urn:microsoft.com/office/officeart/2018/2/layout/IconVerticalSolidList"/>
    <dgm:cxn modelId="{0AFF41B9-C514-4342-9633-9EE71958F266}" type="presParOf" srcId="{AC6BBF32-0626-48E4-8C3F-2AC5600ADCFB}" destId="{8B253F75-3861-4755-BA77-97492A318318}" srcOrd="2" destOrd="0" presId="urn:microsoft.com/office/officeart/2018/2/layout/IconVerticalSolidList"/>
    <dgm:cxn modelId="{E56A7EE8-063F-48C8-8702-DEF3BD4E28B2}" type="presParOf" srcId="{8B253F75-3861-4755-BA77-97492A318318}" destId="{1CE83649-7B2E-4C67-A18F-7CEB5F603E6E}" srcOrd="0" destOrd="0" presId="urn:microsoft.com/office/officeart/2018/2/layout/IconVerticalSolidList"/>
    <dgm:cxn modelId="{D7E48B63-2C7F-4AD5-B39B-EFDA0CF3BD43}" type="presParOf" srcId="{8B253F75-3861-4755-BA77-97492A318318}" destId="{92F40C3C-30A6-41F8-9DBA-BB8769CF5355}" srcOrd="1" destOrd="0" presId="urn:microsoft.com/office/officeart/2018/2/layout/IconVerticalSolidList"/>
    <dgm:cxn modelId="{949AFFB6-72F0-400E-AD2C-47E4BD5D1B9D}" type="presParOf" srcId="{8B253F75-3861-4755-BA77-97492A318318}" destId="{BA01ACEF-D4BE-4F4C-8D34-73E5CED8DAC2}" srcOrd="2" destOrd="0" presId="urn:microsoft.com/office/officeart/2018/2/layout/IconVerticalSolidList"/>
    <dgm:cxn modelId="{3F512A5C-B546-4229-9440-D985F96213F5}" type="presParOf" srcId="{8B253F75-3861-4755-BA77-97492A318318}" destId="{1B5FEEF2-3B47-497C-8379-3D3DC94ECD5A}" srcOrd="3" destOrd="0" presId="urn:microsoft.com/office/officeart/2018/2/layout/IconVerticalSolidList"/>
    <dgm:cxn modelId="{106C9DE9-18D3-4C7F-B3BF-FBD4E8B6999B}" type="presParOf" srcId="{AC6BBF32-0626-48E4-8C3F-2AC5600ADCFB}" destId="{12756B26-4C2B-4EF1-B87C-25A0220247F0}" srcOrd="3" destOrd="0" presId="urn:microsoft.com/office/officeart/2018/2/layout/IconVerticalSolidList"/>
    <dgm:cxn modelId="{76533520-C1E0-4845-A9AF-753F0FCD82C1}" type="presParOf" srcId="{AC6BBF32-0626-48E4-8C3F-2AC5600ADCFB}" destId="{D9213909-96F8-4BDB-BCB2-5AF86B170B69}" srcOrd="4" destOrd="0" presId="urn:microsoft.com/office/officeart/2018/2/layout/IconVerticalSolidList"/>
    <dgm:cxn modelId="{964DA3EF-8C5B-4E68-BF5E-671AF293FD60}" type="presParOf" srcId="{D9213909-96F8-4BDB-BCB2-5AF86B170B69}" destId="{689EC7B7-A8ED-4668-B6AE-A060F9D2C8B7}" srcOrd="0" destOrd="0" presId="urn:microsoft.com/office/officeart/2018/2/layout/IconVerticalSolidList"/>
    <dgm:cxn modelId="{86EDB08A-A9D0-415F-83FD-60588B616C86}" type="presParOf" srcId="{D9213909-96F8-4BDB-BCB2-5AF86B170B69}" destId="{334659D2-EA1F-4AB3-9F1E-6EEDA5D79CE2}" srcOrd="1" destOrd="0" presId="urn:microsoft.com/office/officeart/2018/2/layout/IconVerticalSolidList"/>
    <dgm:cxn modelId="{F63D26BB-7597-431E-A5C7-8285700099FF}" type="presParOf" srcId="{D9213909-96F8-4BDB-BCB2-5AF86B170B69}" destId="{78850F61-EC59-49C7-8A2C-7C9EF826C845}" srcOrd="2" destOrd="0" presId="urn:microsoft.com/office/officeart/2018/2/layout/IconVerticalSolidList"/>
    <dgm:cxn modelId="{96C7EAAD-D8C3-421A-974F-4C80075ECB72}" type="presParOf" srcId="{D9213909-96F8-4BDB-BCB2-5AF86B170B69}" destId="{E2CF3BA2-7086-4CA8-BDCB-B9A19F722B25}" srcOrd="3" destOrd="0" presId="urn:microsoft.com/office/officeart/2018/2/layout/IconVerticalSolidList"/>
    <dgm:cxn modelId="{6899AF0D-D232-4A05-B751-CB32405574B6}" type="presParOf" srcId="{AC6BBF32-0626-48E4-8C3F-2AC5600ADCFB}" destId="{C69AE2AC-67FE-4737-B461-83FE8003FD93}" srcOrd="5" destOrd="0" presId="urn:microsoft.com/office/officeart/2018/2/layout/IconVerticalSolidList"/>
    <dgm:cxn modelId="{C0A781C9-CBA6-42A3-BE32-D123C896FEF3}" type="presParOf" srcId="{AC6BBF32-0626-48E4-8C3F-2AC5600ADCFB}" destId="{9F3BDD8D-5634-44BC-98A2-F4E729EF3717}" srcOrd="6" destOrd="0" presId="urn:microsoft.com/office/officeart/2018/2/layout/IconVerticalSolidList"/>
    <dgm:cxn modelId="{1FA7169F-DB5F-4CE4-B4C0-C8FB4A5187ED}" type="presParOf" srcId="{9F3BDD8D-5634-44BC-98A2-F4E729EF3717}" destId="{F6717FEE-0627-4ECE-BA09-FD04CE2C0674}" srcOrd="0" destOrd="0" presId="urn:microsoft.com/office/officeart/2018/2/layout/IconVerticalSolidList"/>
    <dgm:cxn modelId="{6404460C-4FC2-4947-9C65-749F4127F766}" type="presParOf" srcId="{9F3BDD8D-5634-44BC-98A2-F4E729EF3717}" destId="{2567C977-9283-4A92-BC30-278F83625153}" srcOrd="1" destOrd="0" presId="urn:microsoft.com/office/officeart/2018/2/layout/IconVerticalSolidList"/>
    <dgm:cxn modelId="{FFD1494B-C024-4703-BBE6-1267F8843A29}" type="presParOf" srcId="{9F3BDD8D-5634-44BC-98A2-F4E729EF3717}" destId="{0E971B50-5F6C-4393-A279-41ECA46A8208}" srcOrd="2" destOrd="0" presId="urn:microsoft.com/office/officeart/2018/2/layout/IconVerticalSolidList"/>
    <dgm:cxn modelId="{B9B0C016-3C8F-41BE-B0BD-DF9CE819BD79}" type="presParOf" srcId="{9F3BDD8D-5634-44BC-98A2-F4E729EF3717}" destId="{3048E8E7-C207-4B3F-AF9F-1A823A26803B}" srcOrd="3" destOrd="0" presId="urn:microsoft.com/office/officeart/2018/2/layout/IconVerticalSolidList"/>
    <dgm:cxn modelId="{EA6B2B01-6F03-4919-9EAF-8E8ABBAAAB0C}" type="presParOf" srcId="{AC6BBF32-0626-48E4-8C3F-2AC5600ADCFB}" destId="{BADDD7E8-0BB6-448E-9C1F-9DF09490BCDE}" srcOrd="7" destOrd="0" presId="urn:microsoft.com/office/officeart/2018/2/layout/IconVerticalSolidList"/>
    <dgm:cxn modelId="{B89D6BC3-D1C3-4736-9110-FD416C4025E1}" type="presParOf" srcId="{AC6BBF32-0626-48E4-8C3F-2AC5600ADCFB}" destId="{FEEA763E-0A3F-4221-812A-25A63366D898}" srcOrd="8" destOrd="0" presId="urn:microsoft.com/office/officeart/2018/2/layout/IconVerticalSolidList"/>
    <dgm:cxn modelId="{EED127F5-A385-433C-A080-F874C0E2A8FF}" type="presParOf" srcId="{FEEA763E-0A3F-4221-812A-25A63366D898}" destId="{D4E98D69-C0B7-4D9B-AF14-A90B82A35667}" srcOrd="0" destOrd="0" presId="urn:microsoft.com/office/officeart/2018/2/layout/IconVerticalSolidList"/>
    <dgm:cxn modelId="{21769DD0-56C2-45FB-90DD-C363967965CB}" type="presParOf" srcId="{FEEA763E-0A3F-4221-812A-25A63366D898}" destId="{DC02E5C8-78F3-407A-9D50-ACBE0FE0C680}" srcOrd="1" destOrd="0" presId="urn:microsoft.com/office/officeart/2018/2/layout/IconVerticalSolidList"/>
    <dgm:cxn modelId="{427C85E9-3C96-4F22-BDF4-7437BA5BC209}" type="presParOf" srcId="{FEEA763E-0A3F-4221-812A-25A63366D898}" destId="{C46CAC8B-F165-417F-935F-0362B7BDD73B}" srcOrd="2" destOrd="0" presId="urn:microsoft.com/office/officeart/2018/2/layout/IconVerticalSolidList"/>
    <dgm:cxn modelId="{C7A149FE-E4D7-4E3A-A010-A7F550E83063}" type="presParOf" srcId="{FEEA763E-0A3F-4221-812A-25A63366D898}" destId="{816A0627-4A6E-4637-B22F-55E5AFE2B5C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A8D236-3E26-4321-92BA-58A202C17E8C}" type="doc">
      <dgm:prSet loTypeId="urn:microsoft.com/office/officeart/2018/2/layout/IconVerticalSolidList" loCatId="icon" qsTypeId="urn:microsoft.com/office/officeart/2005/8/quickstyle/simple4" qsCatId="simple" csTypeId="urn:microsoft.com/office/officeart/2005/8/colors/colorful2" csCatId="colorful" phldr="1"/>
      <dgm:spPr/>
      <dgm:t>
        <a:bodyPr/>
        <a:lstStyle/>
        <a:p>
          <a:endParaRPr lang="en-US"/>
        </a:p>
      </dgm:t>
    </dgm:pt>
    <dgm:pt modelId="{B16764F4-EACF-4142-BF9D-B09D94EDBF87}">
      <dgm:prSet/>
      <dgm:spPr/>
      <dgm:t>
        <a:bodyPr/>
        <a:lstStyle/>
        <a:p>
          <a:pPr>
            <a:lnSpc>
              <a:spcPct val="100000"/>
            </a:lnSpc>
          </a:pPr>
          <a:r>
            <a:rPr lang="en-US"/>
            <a:t>Carry out</a:t>
          </a:r>
        </a:p>
      </dgm:t>
    </dgm:pt>
    <dgm:pt modelId="{E9BC0061-6C21-4EAA-B7AE-1DA9D7B753FA}" type="parTrans" cxnId="{1E357FD9-871A-4BB4-A89A-3DDD1AABD337}">
      <dgm:prSet/>
      <dgm:spPr/>
      <dgm:t>
        <a:bodyPr/>
        <a:lstStyle/>
        <a:p>
          <a:endParaRPr lang="en-US"/>
        </a:p>
      </dgm:t>
    </dgm:pt>
    <dgm:pt modelId="{66E41C1B-8B59-41AF-A455-EFFDF037FC3A}" type="sibTrans" cxnId="{1E357FD9-871A-4BB4-A89A-3DDD1AABD337}">
      <dgm:prSet/>
      <dgm:spPr/>
      <dgm:t>
        <a:bodyPr/>
        <a:lstStyle/>
        <a:p>
          <a:endParaRPr lang="en-US"/>
        </a:p>
      </dgm:t>
    </dgm:pt>
    <dgm:pt modelId="{6E7F4F72-100D-4631-8B7F-F0DA35C8ACD5}">
      <dgm:prSet custT="1"/>
      <dgm:spPr/>
      <dgm:t>
        <a:bodyPr/>
        <a:lstStyle/>
        <a:p>
          <a:pPr>
            <a:lnSpc>
              <a:spcPct val="100000"/>
            </a:lnSpc>
          </a:pPr>
          <a:r>
            <a:rPr lang="en-US" sz="1400" dirty="0"/>
            <a:t>Carry out deliverables of the proposed scope of work, encompassing all required activities for the selected Objective. </a:t>
          </a:r>
        </a:p>
      </dgm:t>
    </dgm:pt>
    <dgm:pt modelId="{8859F705-9E4F-4734-B8B0-A28CBD062A3F}" type="parTrans" cxnId="{FB34321A-BED2-4248-BECC-0A8859065679}">
      <dgm:prSet/>
      <dgm:spPr/>
      <dgm:t>
        <a:bodyPr/>
        <a:lstStyle/>
        <a:p>
          <a:endParaRPr lang="en-US"/>
        </a:p>
      </dgm:t>
    </dgm:pt>
    <dgm:pt modelId="{7C9E2FD7-6BFE-46EF-9116-78468AECD927}" type="sibTrans" cxnId="{FB34321A-BED2-4248-BECC-0A8859065679}">
      <dgm:prSet/>
      <dgm:spPr/>
      <dgm:t>
        <a:bodyPr/>
        <a:lstStyle/>
        <a:p>
          <a:endParaRPr lang="en-US"/>
        </a:p>
      </dgm:t>
    </dgm:pt>
    <dgm:pt modelId="{9F65C30C-6669-4C5A-AD00-FE095DE31641}">
      <dgm:prSet/>
      <dgm:spPr/>
      <dgm:t>
        <a:bodyPr/>
        <a:lstStyle/>
        <a:p>
          <a:pPr>
            <a:lnSpc>
              <a:spcPct val="100000"/>
            </a:lnSpc>
          </a:pPr>
          <a:r>
            <a:rPr lang="en-US"/>
            <a:t>Report on</a:t>
          </a:r>
        </a:p>
      </dgm:t>
    </dgm:pt>
    <dgm:pt modelId="{4B556B96-7E5E-4A10-8C27-AC8EAF45A014}" type="parTrans" cxnId="{DF078415-AA64-4037-8465-A854766DA418}">
      <dgm:prSet/>
      <dgm:spPr/>
      <dgm:t>
        <a:bodyPr/>
        <a:lstStyle/>
        <a:p>
          <a:endParaRPr lang="en-US"/>
        </a:p>
      </dgm:t>
    </dgm:pt>
    <dgm:pt modelId="{5D78AC5F-1279-4BD6-BADD-7182F0D4D869}" type="sibTrans" cxnId="{DF078415-AA64-4037-8465-A854766DA418}">
      <dgm:prSet/>
      <dgm:spPr/>
      <dgm:t>
        <a:bodyPr/>
        <a:lstStyle/>
        <a:p>
          <a:endParaRPr lang="en-US"/>
        </a:p>
      </dgm:t>
    </dgm:pt>
    <dgm:pt modelId="{3425466A-CDEA-4F40-B68A-2F953ED17483}">
      <dgm:prSet custT="1"/>
      <dgm:spPr/>
      <dgm:t>
        <a:bodyPr/>
        <a:lstStyle/>
        <a:p>
          <a:pPr>
            <a:lnSpc>
              <a:spcPct val="100000"/>
            </a:lnSpc>
          </a:pPr>
          <a:r>
            <a:rPr lang="en-US" sz="1400" dirty="0"/>
            <a:t>Report on achievement of performance metrics via required quarterly reporting and other supplemental reports as necessary.</a:t>
          </a:r>
        </a:p>
      </dgm:t>
    </dgm:pt>
    <dgm:pt modelId="{C35657E8-3B42-414E-991C-728D59C43BBF}" type="parTrans" cxnId="{C91D5423-FC7F-45CB-ADB6-527467E350DC}">
      <dgm:prSet/>
      <dgm:spPr/>
      <dgm:t>
        <a:bodyPr/>
        <a:lstStyle/>
        <a:p>
          <a:endParaRPr lang="en-US"/>
        </a:p>
      </dgm:t>
    </dgm:pt>
    <dgm:pt modelId="{54144F5D-4341-42A0-9EA6-A4012F5207D4}" type="sibTrans" cxnId="{C91D5423-FC7F-45CB-ADB6-527467E350DC}">
      <dgm:prSet/>
      <dgm:spPr/>
      <dgm:t>
        <a:bodyPr/>
        <a:lstStyle/>
        <a:p>
          <a:endParaRPr lang="en-US"/>
        </a:p>
      </dgm:t>
    </dgm:pt>
    <dgm:pt modelId="{2C9CF289-4B8C-4678-A3E9-6A3D153BE972}">
      <dgm:prSet/>
      <dgm:spPr/>
      <dgm:t>
        <a:bodyPr/>
        <a:lstStyle/>
        <a:p>
          <a:pPr>
            <a:lnSpc>
              <a:spcPct val="100000"/>
            </a:lnSpc>
          </a:pPr>
          <a:r>
            <a:rPr lang="en-US"/>
            <a:t>Submit</a:t>
          </a:r>
        </a:p>
      </dgm:t>
    </dgm:pt>
    <dgm:pt modelId="{416E94C6-E293-4890-BC78-96CA154A83A8}" type="parTrans" cxnId="{1A7E55AA-B8E7-44F6-9237-6380E2CE7185}">
      <dgm:prSet/>
      <dgm:spPr/>
      <dgm:t>
        <a:bodyPr/>
        <a:lstStyle/>
        <a:p>
          <a:endParaRPr lang="en-US"/>
        </a:p>
      </dgm:t>
    </dgm:pt>
    <dgm:pt modelId="{4C9CAFD7-38C8-43BD-AFA2-D65340B68A68}" type="sibTrans" cxnId="{1A7E55AA-B8E7-44F6-9237-6380E2CE7185}">
      <dgm:prSet/>
      <dgm:spPr/>
      <dgm:t>
        <a:bodyPr/>
        <a:lstStyle/>
        <a:p>
          <a:endParaRPr lang="en-US"/>
        </a:p>
      </dgm:t>
    </dgm:pt>
    <dgm:pt modelId="{D8F39CA0-FF81-4EB0-B81A-F02C5DB0FF06}">
      <dgm:prSet custT="1"/>
      <dgm:spPr/>
      <dgm:t>
        <a:bodyPr/>
        <a:lstStyle/>
        <a:p>
          <a:pPr>
            <a:lnSpc>
              <a:spcPct val="100000"/>
            </a:lnSpc>
          </a:pPr>
          <a:r>
            <a:rPr lang="en-US" sz="1400" dirty="0"/>
            <a:t>Submit required programmatic and fiscal reports on a quarterly basis per the schedule below to </a:t>
          </a:r>
          <a:r>
            <a:rPr lang="en-US" sz="1400" b="1" dirty="0">
              <a:hlinkClick xmlns:r="http://schemas.openxmlformats.org/officeDocument/2006/relationships" r:id="rId1"/>
            </a:rPr>
            <a:t>ICCB.cte@illinois.gov</a:t>
          </a:r>
          <a:r>
            <a:rPr lang="en-US" sz="1400" b="1" dirty="0"/>
            <a:t> and ICCB.grantpayments@illinois.gov </a:t>
          </a:r>
          <a:r>
            <a:rPr lang="en-US" sz="1400" dirty="0"/>
            <a:t>.   Reporting templates will be shared after today’s kickoff meeting.</a:t>
          </a:r>
        </a:p>
      </dgm:t>
    </dgm:pt>
    <dgm:pt modelId="{9D78C560-B253-4B8C-B52E-743425441C38}" type="parTrans" cxnId="{1D97A382-128A-4905-B9B1-0C5A45F16682}">
      <dgm:prSet/>
      <dgm:spPr/>
      <dgm:t>
        <a:bodyPr/>
        <a:lstStyle/>
        <a:p>
          <a:endParaRPr lang="en-US"/>
        </a:p>
      </dgm:t>
    </dgm:pt>
    <dgm:pt modelId="{85B5E33F-FC5A-4834-AC39-B5BD256F50BB}" type="sibTrans" cxnId="{1D97A382-128A-4905-B9B1-0C5A45F16682}">
      <dgm:prSet/>
      <dgm:spPr/>
      <dgm:t>
        <a:bodyPr/>
        <a:lstStyle/>
        <a:p>
          <a:endParaRPr lang="en-US"/>
        </a:p>
      </dgm:t>
    </dgm:pt>
    <dgm:pt modelId="{58438CC2-F3D6-4AC4-A0E9-4E4977D92C83}">
      <dgm:prSet/>
      <dgm:spPr/>
      <dgm:t>
        <a:bodyPr/>
        <a:lstStyle/>
        <a:p>
          <a:pPr>
            <a:lnSpc>
              <a:spcPct val="100000"/>
            </a:lnSpc>
          </a:pPr>
          <a:r>
            <a:rPr lang="en-US"/>
            <a:t>Participate in</a:t>
          </a:r>
        </a:p>
      </dgm:t>
    </dgm:pt>
    <dgm:pt modelId="{0C8A42D3-5C3B-4CA0-8879-FBE00CA30F5D}" type="parTrans" cxnId="{9E080754-870A-4AA7-9C24-90068ABFB566}">
      <dgm:prSet/>
      <dgm:spPr/>
      <dgm:t>
        <a:bodyPr/>
        <a:lstStyle/>
        <a:p>
          <a:endParaRPr lang="en-US"/>
        </a:p>
      </dgm:t>
    </dgm:pt>
    <dgm:pt modelId="{D889AA3D-987B-4306-88AB-E7F37C1EE0B0}" type="sibTrans" cxnId="{9E080754-870A-4AA7-9C24-90068ABFB566}">
      <dgm:prSet/>
      <dgm:spPr/>
      <dgm:t>
        <a:bodyPr/>
        <a:lstStyle/>
        <a:p>
          <a:endParaRPr lang="en-US"/>
        </a:p>
      </dgm:t>
    </dgm:pt>
    <dgm:pt modelId="{9F1BE439-6A11-41E5-A72C-B069276B1DB6}">
      <dgm:prSet custT="1"/>
      <dgm:spPr/>
      <dgm:t>
        <a:bodyPr/>
        <a:lstStyle/>
        <a:p>
          <a:pPr>
            <a:lnSpc>
              <a:spcPct val="100000"/>
            </a:lnSpc>
          </a:pPr>
          <a:r>
            <a:rPr lang="en-US" sz="1400" dirty="0"/>
            <a:t>Participate in any required Operational Meetings or learning workshops, including those led by IGEN through the EV Network. </a:t>
          </a:r>
        </a:p>
      </dgm:t>
    </dgm:pt>
    <dgm:pt modelId="{CDC7D1CE-9DB0-4F40-A66B-E2341912EF32}" type="parTrans" cxnId="{3BB8AD1F-9E34-4977-A428-FB1BF7564497}">
      <dgm:prSet/>
      <dgm:spPr/>
      <dgm:t>
        <a:bodyPr/>
        <a:lstStyle/>
        <a:p>
          <a:endParaRPr lang="en-US"/>
        </a:p>
      </dgm:t>
    </dgm:pt>
    <dgm:pt modelId="{688F2B89-DB34-4B20-82D3-CACF41EAAEC2}" type="sibTrans" cxnId="{3BB8AD1F-9E34-4977-A428-FB1BF7564497}">
      <dgm:prSet/>
      <dgm:spPr/>
      <dgm:t>
        <a:bodyPr/>
        <a:lstStyle/>
        <a:p>
          <a:endParaRPr lang="en-US"/>
        </a:p>
      </dgm:t>
    </dgm:pt>
    <dgm:pt modelId="{EEAD37F3-8181-44FF-AB0F-646C3D450FC7}">
      <dgm:prSet/>
      <dgm:spPr/>
      <dgm:t>
        <a:bodyPr/>
        <a:lstStyle/>
        <a:p>
          <a:pPr>
            <a:lnSpc>
              <a:spcPct val="100000"/>
            </a:lnSpc>
          </a:pPr>
          <a:r>
            <a:rPr lang="en-US"/>
            <a:t>Provide</a:t>
          </a:r>
        </a:p>
      </dgm:t>
    </dgm:pt>
    <dgm:pt modelId="{CED0CBB4-45E5-4F1B-BA52-84D2A57F26EA}" type="parTrans" cxnId="{9F60CDF5-05BE-449E-8AFD-44FDA88B7100}">
      <dgm:prSet/>
      <dgm:spPr/>
      <dgm:t>
        <a:bodyPr/>
        <a:lstStyle/>
        <a:p>
          <a:endParaRPr lang="en-US"/>
        </a:p>
      </dgm:t>
    </dgm:pt>
    <dgm:pt modelId="{11D71248-ADCB-460B-A304-A196066B3E96}" type="sibTrans" cxnId="{9F60CDF5-05BE-449E-8AFD-44FDA88B7100}">
      <dgm:prSet/>
      <dgm:spPr/>
      <dgm:t>
        <a:bodyPr/>
        <a:lstStyle/>
        <a:p>
          <a:endParaRPr lang="en-US"/>
        </a:p>
      </dgm:t>
    </dgm:pt>
    <dgm:pt modelId="{F9D9B573-619A-463A-A0C3-50B8159C6811}">
      <dgm:prSet custT="1"/>
      <dgm:spPr/>
      <dgm:t>
        <a:bodyPr/>
        <a:lstStyle/>
        <a:p>
          <a:pPr>
            <a:lnSpc>
              <a:spcPct val="100000"/>
            </a:lnSpc>
          </a:pPr>
          <a:r>
            <a:rPr lang="en-US" sz="1400" dirty="0"/>
            <a:t>Provide to the ICCB copies of any curriculum, documents, toolkits, modules, etc., that are developed because of these grant funds.</a:t>
          </a:r>
        </a:p>
      </dgm:t>
    </dgm:pt>
    <dgm:pt modelId="{988AEF2A-78DD-442C-A5BD-3F9DA6DD66C3}" type="parTrans" cxnId="{E057F871-1FB0-4A7C-9B0A-625234A11F56}">
      <dgm:prSet/>
      <dgm:spPr/>
      <dgm:t>
        <a:bodyPr/>
        <a:lstStyle/>
        <a:p>
          <a:endParaRPr lang="en-US"/>
        </a:p>
      </dgm:t>
    </dgm:pt>
    <dgm:pt modelId="{D7C6EC2A-389E-4D69-8B40-455F68684094}" type="sibTrans" cxnId="{E057F871-1FB0-4A7C-9B0A-625234A11F56}">
      <dgm:prSet/>
      <dgm:spPr/>
      <dgm:t>
        <a:bodyPr/>
        <a:lstStyle/>
        <a:p>
          <a:endParaRPr lang="en-US"/>
        </a:p>
      </dgm:t>
    </dgm:pt>
    <dgm:pt modelId="{1BAEA77A-DE5D-4C25-9632-E4AC4AF5F1EE}" type="pres">
      <dgm:prSet presAssocID="{E0A8D236-3E26-4321-92BA-58A202C17E8C}" presName="root" presStyleCnt="0">
        <dgm:presLayoutVars>
          <dgm:dir/>
          <dgm:resizeHandles val="exact"/>
        </dgm:presLayoutVars>
      </dgm:prSet>
      <dgm:spPr/>
    </dgm:pt>
    <dgm:pt modelId="{1C5DAA64-C6B4-43A7-8DD8-709F9F2F202F}" type="pres">
      <dgm:prSet presAssocID="{B16764F4-EACF-4142-BF9D-B09D94EDBF87}" presName="compNode" presStyleCnt="0"/>
      <dgm:spPr/>
    </dgm:pt>
    <dgm:pt modelId="{0347D8D1-46BB-4C02-9EA8-E1E896F4D2D4}" type="pres">
      <dgm:prSet presAssocID="{B16764F4-EACF-4142-BF9D-B09D94EDBF87}" presName="bgRect" presStyleLbl="bgShp" presStyleIdx="0" presStyleCnt="5"/>
      <dgm:spPr/>
    </dgm:pt>
    <dgm:pt modelId="{4A37ACF5-47EF-4A68-9F10-C8DBFED16192}" type="pres">
      <dgm:prSet presAssocID="{B16764F4-EACF-4142-BF9D-B09D94EDBF87}" presName="iconRect" presStyleLbl="node1" presStyleIdx="0" presStyleCnt="5"/>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Presentation with Checklist"/>
        </a:ext>
      </dgm:extLst>
    </dgm:pt>
    <dgm:pt modelId="{4F013DAF-B294-4751-8874-3C7020B24C28}" type="pres">
      <dgm:prSet presAssocID="{B16764F4-EACF-4142-BF9D-B09D94EDBF87}" presName="spaceRect" presStyleCnt="0"/>
      <dgm:spPr/>
    </dgm:pt>
    <dgm:pt modelId="{0F388D48-CB1A-4C83-95D8-1A2CC84A2792}" type="pres">
      <dgm:prSet presAssocID="{B16764F4-EACF-4142-BF9D-B09D94EDBF87}" presName="parTx" presStyleLbl="revTx" presStyleIdx="0" presStyleCnt="10">
        <dgm:presLayoutVars>
          <dgm:chMax val="0"/>
          <dgm:chPref val="0"/>
        </dgm:presLayoutVars>
      </dgm:prSet>
      <dgm:spPr/>
    </dgm:pt>
    <dgm:pt modelId="{822D5CB1-B9B1-436F-B056-D506F1CFACA9}" type="pres">
      <dgm:prSet presAssocID="{B16764F4-EACF-4142-BF9D-B09D94EDBF87}" presName="desTx" presStyleLbl="revTx" presStyleIdx="1" presStyleCnt="10" custScaleX="159807" custLinFactNeighborX="-29574" custLinFactNeighborY="1788">
        <dgm:presLayoutVars/>
      </dgm:prSet>
      <dgm:spPr/>
    </dgm:pt>
    <dgm:pt modelId="{CB91F86C-0FC5-45A7-A83D-F431BAE4C446}" type="pres">
      <dgm:prSet presAssocID="{66E41C1B-8B59-41AF-A455-EFFDF037FC3A}" presName="sibTrans" presStyleCnt="0"/>
      <dgm:spPr/>
    </dgm:pt>
    <dgm:pt modelId="{32C62C1E-FC6F-4FEC-AD53-C99555735602}" type="pres">
      <dgm:prSet presAssocID="{9F65C30C-6669-4C5A-AD00-FE095DE31641}" presName="compNode" presStyleCnt="0"/>
      <dgm:spPr/>
    </dgm:pt>
    <dgm:pt modelId="{C6498CC0-D700-4EA6-AA4D-E66D98A6901A}" type="pres">
      <dgm:prSet presAssocID="{9F65C30C-6669-4C5A-AD00-FE095DE31641}" presName="bgRect" presStyleLbl="bgShp" presStyleIdx="1" presStyleCnt="5"/>
      <dgm:spPr/>
    </dgm:pt>
    <dgm:pt modelId="{E6EF3486-9F0F-441B-BB18-A57E65E095EB}" type="pres">
      <dgm:prSet presAssocID="{9F65C30C-6669-4C5A-AD00-FE095DE31641}" presName="iconRect" presStyleLbl="node1" presStyleIdx="1" presStyleCnt="5"/>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Bar chart"/>
        </a:ext>
      </dgm:extLst>
    </dgm:pt>
    <dgm:pt modelId="{5A100894-DFFA-499D-B499-F61BC9292D62}" type="pres">
      <dgm:prSet presAssocID="{9F65C30C-6669-4C5A-AD00-FE095DE31641}" presName="spaceRect" presStyleCnt="0"/>
      <dgm:spPr/>
    </dgm:pt>
    <dgm:pt modelId="{6E4BE395-6679-481A-ACBF-D7A859CC5FFC}" type="pres">
      <dgm:prSet presAssocID="{9F65C30C-6669-4C5A-AD00-FE095DE31641}" presName="parTx" presStyleLbl="revTx" presStyleIdx="2" presStyleCnt="10">
        <dgm:presLayoutVars>
          <dgm:chMax val="0"/>
          <dgm:chPref val="0"/>
        </dgm:presLayoutVars>
      </dgm:prSet>
      <dgm:spPr/>
    </dgm:pt>
    <dgm:pt modelId="{E0350874-F3EE-4760-9D0D-AA2508E0A7AA}" type="pres">
      <dgm:prSet presAssocID="{9F65C30C-6669-4C5A-AD00-FE095DE31641}" presName="desTx" presStyleLbl="revTx" presStyleIdx="3" presStyleCnt="10" custScaleX="148355" custLinFactNeighborX="-33937" custLinFactNeighborY="-1403">
        <dgm:presLayoutVars/>
      </dgm:prSet>
      <dgm:spPr/>
    </dgm:pt>
    <dgm:pt modelId="{8DB9E165-501F-4E38-ADBE-EC5DE68E6BB5}" type="pres">
      <dgm:prSet presAssocID="{5D78AC5F-1279-4BD6-BADD-7182F0D4D869}" presName="sibTrans" presStyleCnt="0"/>
      <dgm:spPr/>
    </dgm:pt>
    <dgm:pt modelId="{CDAC2AFF-3574-4852-937D-5C579263F49A}" type="pres">
      <dgm:prSet presAssocID="{2C9CF289-4B8C-4678-A3E9-6A3D153BE972}" presName="compNode" presStyleCnt="0"/>
      <dgm:spPr/>
    </dgm:pt>
    <dgm:pt modelId="{D5F0D967-7BD5-464A-BCF3-92460E7393AE}" type="pres">
      <dgm:prSet presAssocID="{2C9CF289-4B8C-4678-A3E9-6A3D153BE972}" presName="bgRect" presStyleLbl="bgShp" presStyleIdx="2" presStyleCnt="5"/>
      <dgm:spPr/>
    </dgm:pt>
    <dgm:pt modelId="{6137CB4B-E920-499E-9AEA-FE2DA292F5E3}" type="pres">
      <dgm:prSet presAssocID="{2C9CF289-4B8C-4678-A3E9-6A3D153BE972}" presName="iconRect" presStyleLbl="node1" presStyleIdx="2" presStyleCnt="5"/>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Monthly calendar"/>
        </a:ext>
      </dgm:extLst>
    </dgm:pt>
    <dgm:pt modelId="{87568C61-D53C-413D-8E32-E8899C396741}" type="pres">
      <dgm:prSet presAssocID="{2C9CF289-4B8C-4678-A3E9-6A3D153BE972}" presName="spaceRect" presStyleCnt="0"/>
      <dgm:spPr/>
    </dgm:pt>
    <dgm:pt modelId="{C010AB30-5302-493E-A797-102E43C837DC}" type="pres">
      <dgm:prSet presAssocID="{2C9CF289-4B8C-4678-A3E9-6A3D153BE972}" presName="parTx" presStyleLbl="revTx" presStyleIdx="4" presStyleCnt="10">
        <dgm:presLayoutVars>
          <dgm:chMax val="0"/>
          <dgm:chPref val="0"/>
        </dgm:presLayoutVars>
      </dgm:prSet>
      <dgm:spPr/>
    </dgm:pt>
    <dgm:pt modelId="{E3DB9D0B-5D24-473E-BCA5-D55B16B1418C}" type="pres">
      <dgm:prSet presAssocID="{2C9CF289-4B8C-4678-A3E9-6A3D153BE972}" presName="desTx" presStyleLbl="revTx" presStyleIdx="5" presStyleCnt="10" custScaleX="166530" custLinFactNeighborX="-31028" custLinFactNeighborY="3785">
        <dgm:presLayoutVars/>
      </dgm:prSet>
      <dgm:spPr/>
    </dgm:pt>
    <dgm:pt modelId="{1136B597-B4AD-40F8-AE17-9B17CA226085}" type="pres">
      <dgm:prSet presAssocID="{4C9CAFD7-38C8-43BD-AFA2-D65340B68A68}" presName="sibTrans" presStyleCnt="0"/>
      <dgm:spPr/>
    </dgm:pt>
    <dgm:pt modelId="{A8063423-A1C3-44A9-86D8-2656DF2E63F5}" type="pres">
      <dgm:prSet presAssocID="{58438CC2-F3D6-4AC4-A0E9-4E4977D92C83}" presName="compNode" presStyleCnt="0"/>
      <dgm:spPr/>
    </dgm:pt>
    <dgm:pt modelId="{1847CBE0-302E-4B5A-86C5-0C8D46502E3A}" type="pres">
      <dgm:prSet presAssocID="{58438CC2-F3D6-4AC4-A0E9-4E4977D92C83}" presName="bgRect" presStyleLbl="bgShp" presStyleIdx="3" presStyleCnt="5"/>
      <dgm:spPr/>
    </dgm:pt>
    <dgm:pt modelId="{7CD857DF-9A89-4AA3-8B2B-2D610638D5BB}" type="pres">
      <dgm:prSet presAssocID="{58438CC2-F3D6-4AC4-A0E9-4E4977D92C83}" presName="iconRect" presStyleLbl="node1" presStyleIdx="3" presStyleCnt="5"/>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dgm:spPr>
      <dgm:extLst>
        <a:ext uri="{E40237B7-FDA0-4F09-8148-C483321AD2D9}">
          <dgm14:cNvPr xmlns:dgm14="http://schemas.microsoft.com/office/drawing/2010/diagram" id="0" name="" descr="Meeting"/>
        </a:ext>
      </dgm:extLst>
    </dgm:pt>
    <dgm:pt modelId="{309B3ACC-82B1-41A4-85B4-9B58C7B5F3AC}" type="pres">
      <dgm:prSet presAssocID="{58438CC2-F3D6-4AC4-A0E9-4E4977D92C83}" presName="spaceRect" presStyleCnt="0"/>
      <dgm:spPr/>
    </dgm:pt>
    <dgm:pt modelId="{2DD17578-DF2C-46FC-A91C-C13B8C39BB6D}" type="pres">
      <dgm:prSet presAssocID="{58438CC2-F3D6-4AC4-A0E9-4E4977D92C83}" presName="parTx" presStyleLbl="revTx" presStyleIdx="6" presStyleCnt="10">
        <dgm:presLayoutVars>
          <dgm:chMax val="0"/>
          <dgm:chPref val="0"/>
        </dgm:presLayoutVars>
      </dgm:prSet>
      <dgm:spPr/>
    </dgm:pt>
    <dgm:pt modelId="{CE2B58E2-EDFF-4A68-A380-5C41BA52A5D6}" type="pres">
      <dgm:prSet presAssocID="{58438CC2-F3D6-4AC4-A0E9-4E4977D92C83}" presName="desTx" presStyleLbl="revTx" presStyleIdx="7" presStyleCnt="10" custScaleX="148273" custScaleY="85344" custLinFactNeighborX="-27635" custLinFactNeighborY="18499">
        <dgm:presLayoutVars/>
      </dgm:prSet>
      <dgm:spPr/>
    </dgm:pt>
    <dgm:pt modelId="{C9D2CD4C-366A-4A06-B3B3-558B9D2554B3}" type="pres">
      <dgm:prSet presAssocID="{D889AA3D-987B-4306-88AB-E7F37C1EE0B0}" presName="sibTrans" presStyleCnt="0"/>
      <dgm:spPr/>
    </dgm:pt>
    <dgm:pt modelId="{C9E02752-6C35-4F78-91A4-C3234396EDF7}" type="pres">
      <dgm:prSet presAssocID="{EEAD37F3-8181-44FF-AB0F-646C3D450FC7}" presName="compNode" presStyleCnt="0"/>
      <dgm:spPr/>
    </dgm:pt>
    <dgm:pt modelId="{A2033B35-9E9F-4F4A-AFD1-24AA27CC5BB3}" type="pres">
      <dgm:prSet presAssocID="{EEAD37F3-8181-44FF-AB0F-646C3D450FC7}" presName="bgRect" presStyleLbl="bgShp" presStyleIdx="4" presStyleCnt="5" custLinFactNeighborX="-16954" custLinFactNeighborY="584"/>
      <dgm:spPr/>
    </dgm:pt>
    <dgm:pt modelId="{0A27D89C-B789-4A4A-9192-11933C6CC2F3}" type="pres">
      <dgm:prSet presAssocID="{EEAD37F3-8181-44FF-AB0F-646C3D450FC7}" presName="iconRect" presStyleLbl="node1" presStyleIdx="4" presStyleCnt="5"/>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dgm:spPr>
      <dgm:extLst>
        <a:ext uri="{E40237B7-FDA0-4F09-8148-C483321AD2D9}">
          <dgm14:cNvPr xmlns:dgm14="http://schemas.microsoft.com/office/drawing/2010/diagram" id="0" name="" descr="Tools"/>
        </a:ext>
      </dgm:extLst>
    </dgm:pt>
    <dgm:pt modelId="{34A54467-D4FD-42B6-B169-CD607610FA55}" type="pres">
      <dgm:prSet presAssocID="{EEAD37F3-8181-44FF-AB0F-646C3D450FC7}" presName="spaceRect" presStyleCnt="0"/>
      <dgm:spPr/>
    </dgm:pt>
    <dgm:pt modelId="{E211C036-3D1E-4671-A39F-8E27659C96AE}" type="pres">
      <dgm:prSet presAssocID="{EEAD37F3-8181-44FF-AB0F-646C3D450FC7}" presName="parTx" presStyleLbl="revTx" presStyleIdx="8" presStyleCnt="10">
        <dgm:presLayoutVars>
          <dgm:chMax val="0"/>
          <dgm:chPref val="0"/>
        </dgm:presLayoutVars>
      </dgm:prSet>
      <dgm:spPr/>
    </dgm:pt>
    <dgm:pt modelId="{0C3AFB03-57B8-4F65-8B71-B3C867187DDB}" type="pres">
      <dgm:prSet presAssocID="{EEAD37F3-8181-44FF-AB0F-646C3D450FC7}" presName="desTx" presStyleLbl="revTx" presStyleIdx="9" presStyleCnt="10" custScaleX="146335" custScaleY="95275" custLinFactNeighborX="-30059" custLinFactNeighborY="2940">
        <dgm:presLayoutVars/>
      </dgm:prSet>
      <dgm:spPr/>
    </dgm:pt>
  </dgm:ptLst>
  <dgm:cxnLst>
    <dgm:cxn modelId="{EB054C00-A625-4751-B221-B75CE50B4DF3}" type="presOf" srcId="{2C9CF289-4B8C-4678-A3E9-6A3D153BE972}" destId="{C010AB30-5302-493E-A797-102E43C837DC}" srcOrd="0" destOrd="0" presId="urn:microsoft.com/office/officeart/2018/2/layout/IconVerticalSolidList"/>
    <dgm:cxn modelId="{DF078415-AA64-4037-8465-A854766DA418}" srcId="{E0A8D236-3E26-4321-92BA-58A202C17E8C}" destId="{9F65C30C-6669-4C5A-AD00-FE095DE31641}" srcOrd="1" destOrd="0" parTransId="{4B556B96-7E5E-4A10-8C27-AC8EAF45A014}" sibTransId="{5D78AC5F-1279-4BD6-BADD-7182F0D4D869}"/>
    <dgm:cxn modelId="{FB34321A-BED2-4248-BECC-0A8859065679}" srcId="{B16764F4-EACF-4142-BF9D-B09D94EDBF87}" destId="{6E7F4F72-100D-4631-8B7F-F0DA35C8ACD5}" srcOrd="0" destOrd="0" parTransId="{8859F705-9E4F-4734-B8B0-A28CBD062A3F}" sibTransId="{7C9E2FD7-6BFE-46EF-9116-78468AECD927}"/>
    <dgm:cxn modelId="{3BB8AD1F-9E34-4977-A428-FB1BF7564497}" srcId="{58438CC2-F3D6-4AC4-A0E9-4E4977D92C83}" destId="{9F1BE439-6A11-41E5-A72C-B069276B1DB6}" srcOrd="0" destOrd="0" parTransId="{CDC7D1CE-9DB0-4F40-A66B-E2341912EF32}" sibTransId="{688F2B89-DB34-4B20-82D3-CACF41EAAEC2}"/>
    <dgm:cxn modelId="{C91D5423-FC7F-45CB-ADB6-527467E350DC}" srcId="{9F65C30C-6669-4C5A-AD00-FE095DE31641}" destId="{3425466A-CDEA-4F40-B68A-2F953ED17483}" srcOrd="0" destOrd="0" parTransId="{C35657E8-3B42-414E-991C-728D59C43BBF}" sibTransId="{54144F5D-4341-42A0-9EA6-A4012F5207D4}"/>
    <dgm:cxn modelId="{6D53F932-2894-41BD-B6F5-3DC40D2D2D7C}" type="presOf" srcId="{58438CC2-F3D6-4AC4-A0E9-4E4977D92C83}" destId="{2DD17578-DF2C-46FC-A91C-C13B8C39BB6D}" srcOrd="0" destOrd="0" presId="urn:microsoft.com/office/officeart/2018/2/layout/IconVerticalSolidList"/>
    <dgm:cxn modelId="{E057F871-1FB0-4A7C-9B0A-625234A11F56}" srcId="{EEAD37F3-8181-44FF-AB0F-646C3D450FC7}" destId="{F9D9B573-619A-463A-A0C3-50B8159C6811}" srcOrd="0" destOrd="0" parTransId="{988AEF2A-78DD-442C-A5BD-3F9DA6DD66C3}" sibTransId="{D7C6EC2A-389E-4D69-8B40-455F68684094}"/>
    <dgm:cxn modelId="{9E080754-870A-4AA7-9C24-90068ABFB566}" srcId="{E0A8D236-3E26-4321-92BA-58A202C17E8C}" destId="{58438CC2-F3D6-4AC4-A0E9-4E4977D92C83}" srcOrd="3" destOrd="0" parTransId="{0C8A42D3-5C3B-4CA0-8879-FBE00CA30F5D}" sibTransId="{D889AA3D-987B-4306-88AB-E7F37C1EE0B0}"/>
    <dgm:cxn modelId="{28034559-6FB4-4FA2-A40A-96821B79207B}" type="presOf" srcId="{9F1BE439-6A11-41E5-A72C-B069276B1DB6}" destId="{CE2B58E2-EDFF-4A68-A380-5C41BA52A5D6}" srcOrd="0" destOrd="0" presId="urn:microsoft.com/office/officeart/2018/2/layout/IconVerticalSolidList"/>
    <dgm:cxn modelId="{E3B4CE5A-4A1F-4D49-B544-E5D60C1F42A3}" type="presOf" srcId="{EEAD37F3-8181-44FF-AB0F-646C3D450FC7}" destId="{E211C036-3D1E-4671-A39F-8E27659C96AE}" srcOrd="0" destOrd="0" presId="urn:microsoft.com/office/officeart/2018/2/layout/IconVerticalSolidList"/>
    <dgm:cxn modelId="{CA547F7F-5F0B-487A-890C-1F18DB6DA3F7}" type="presOf" srcId="{3425466A-CDEA-4F40-B68A-2F953ED17483}" destId="{E0350874-F3EE-4760-9D0D-AA2508E0A7AA}" srcOrd="0" destOrd="0" presId="urn:microsoft.com/office/officeart/2018/2/layout/IconVerticalSolidList"/>
    <dgm:cxn modelId="{1D97A382-128A-4905-B9B1-0C5A45F16682}" srcId="{2C9CF289-4B8C-4678-A3E9-6A3D153BE972}" destId="{D8F39CA0-FF81-4EB0-B81A-F02C5DB0FF06}" srcOrd="0" destOrd="0" parTransId="{9D78C560-B253-4B8C-B52E-743425441C38}" sibTransId="{85B5E33F-FC5A-4834-AC39-B5BD256F50BB}"/>
    <dgm:cxn modelId="{845BD384-8120-4D68-99ED-4483A1C43813}" type="presOf" srcId="{F9D9B573-619A-463A-A0C3-50B8159C6811}" destId="{0C3AFB03-57B8-4F65-8B71-B3C867187DDB}" srcOrd="0" destOrd="0" presId="urn:microsoft.com/office/officeart/2018/2/layout/IconVerticalSolidList"/>
    <dgm:cxn modelId="{1A7E55AA-B8E7-44F6-9237-6380E2CE7185}" srcId="{E0A8D236-3E26-4321-92BA-58A202C17E8C}" destId="{2C9CF289-4B8C-4678-A3E9-6A3D153BE972}" srcOrd="2" destOrd="0" parTransId="{416E94C6-E293-4890-BC78-96CA154A83A8}" sibTransId="{4C9CAFD7-38C8-43BD-AFA2-D65340B68A68}"/>
    <dgm:cxn modelId="{C0B51EB4-3A27-4AD3-99AB-091B7D015619}" type="presOf" srcId="{6E7F4F72-100D-4631-8B7F-F0DA35C8ACD5}" destId="{822D5CB1-B9B1-436F-B056-D506F1CFACA9}" srcOrd="0" destOrd="0" presId="urn:microsoft.com/office/officeart/2018/2/layout/IconVerticalSolidList"/>
    <dgm:cxn modelId="{7E6E51BF-3875-4CB1-A788-523C35B048E8}" type="presOf" srcId="{E0A8D236-3E26-4321-92BA-58A202C17E8C}" destId="{1BAEA77A-DE5D-4C25-9632-E4AC4AF5F1EE}" srcOrd="0" destOrd="0" presId="urn:microsoft.com/office/officeart/2018/2/layout/IconVerticalSolidList"/>
    <dgm:cxn modelId="{CC60A1C5-6C1D-4285-822C-335B8FDDC40E}" type="presOf" srcId="{D8F39CA0-FF81-4EB0-B81A-F02C5DB0FF06}" destId="{E3DB9D0B-5D24-473E-BCA5-D55B16B1418C}" srcOrd="0" destOrd="0" presId="urn:microsoft.com/office/officeart/2018/2/layout/IconVerticalSolidList"/>
    <dgm:cxn modelId="{1E357FD9-871A-4BB4-A89A-3DDD1AABD337}" srcId="{E0A8D236-3E26-4321-92BA-58A202C17E8C}" destId="{B16764F4-EACF-4142-BF9D-B09D94EDBF87}" srcOrd="0" destOrd="0" parTransId="{E9BC0061-6C21-4EAA-B7AE-1DA9D7B753FA}" sibTransId="{66E41C1B-8B59-41AF-A455-EFFDF037FC3A}"/>
    <dgm:cxn modelId="{2D0186ED-8C10-46FD-9922-EA322F89246C}" type="presOf" srcId="{B16764F4-EACF-4142-BF9D-B09D94EDBF87}" destId="{0F388D48-CB1A-4C83-95D8-1A2CC84A2792}" srcOrd="0" destOrd="0" presId="urn:microsoft.com/office/officeart/2018/2/layout/IconVerticalSolidList"/>
    <dgm:cxn modelId="{9F60CDF5-05BE-449E-8AFD-44FDA88B7100}" srcId="{E0A8D236-3E26-4321-92BA-58A202C17E8C}" destId="{EEAD37F3-8181-44FF-AB0F-646C3D450FC7}" srcOrd="4" destOrd="0" parTransId="{CED0CBB4-45E5-4F1B-BA52-84D2A57F26EA}" sibTransId="{11D71248-ADCB-460B-A304-A196066B3E96}"/>
    <dgm:cxn modelId="{73695DFC-7100-4688-93FA-F178FBE9C377}" type="presOf" srcId="{9F65C30C-6669-4C5A-AD00-FE095DE31641}" destId="{6E4BE395-6679-481A-ACBF-D7A859CC5FFC}" srcOrd="0" destOrd="0" presId="urn:microsoft.com/office/officeart/2018/2/layout/IconVerticalSolidList"/>
    <dgm:cxn modelId="{5A0376FE-FC3F-4F01-84B8-E7DEFEF6DDAF}" type="presParOf" srcId="{1BAEA77A-DE5D-4C25-9632-E4AC4AF5F1EE}" destId="{1C5DAA64-C6B4-43A7-8DD8-709F9F2F202F}" srcOrd="0" destOrd="0" presId="urn:microsoft.com/office/officeart/2018/2/layout/IconVerticalSolidList"/>
    <dgm:cxn modelId="{D7C192DF-84A0-4715-BB4B-FA40D2107FD2}" type="presParOf" srcId="{1C5DAA64-C6B4-43A7-8DD8-709F9F2F202F}" destId="{0347D8D1-46BB-4C02-9EA8-E1E896F4D2D4}" srcOrd="0" destOrd="0" presId="urn:microsoft.com/office/officeart/2018/2/layout/IconVerticalSolidList"/>
    <dgm:cxn modelId="{AA0C2EA2-E020-4CBC-BCC9-1A92A96E7476}" type="presParOf" srcId="{1C5DAA64-C6B4-43A7-8DD8-709F9F2F202F}" destId="{4A37ACF5-47EF-4A68-9F10-C8DBFED16192}" srcOrd="1" destOrd="0" presId="urn:microsoft.com/office/officeart/2018/2/layout/IconVerticalSolidList"/>
    <dgm:cxn modelId="{E1216B43-B0FB-4DBC-B2F2-9D0C4FB56DBD}" type="presParOf" srcId="{1C5DAA64-C6B4-43A7-8DD8-709F9F2F202F}" destId="{4F013DAF-B294-4751-8874-3C7020B24C28}" srcOrd="2" destOrd="0" presId="urn:microsoft.com/office/officeart/2018/2/layout/IconVerticalSolidList"/>
    <dgm:cxn modelId="{D375DCFA-7346-43DE-96A7-9093A16C37D6}" type="presParOf" srcId="{1C5DAA64-C6B4-43A7-8DD8-709F9F2F202F}" destId="{0F388D48-CB1A-4C83-95D8-1A2CC84A2792}" srcOrd="3" destOrd="0" presId="urn:microsoft.com/office/officeart/2018/2/layout/IconVerticalSolidList"/>
    <dgm:cxn modelId="{67492E1F-C123-4773-9781-F74988D5C133}" type="presParOf" srcId="{1C5DAA64-C6B4-43A7-8DD8-709F9F2F202F}" destId="{822D5CB1-B9B1-436F-B056-D506F1CFACA9}" srcOrd="4" destOrd="0" presId="urn:microsoft.com/office/officeart/2018/2/layout/IconVerticalSolidList"/>
    <dgm:cxn modelId="{79859AF6-8517-4A5E-854E-CB112AE05BDA}" type="presParOf" srcId="{1BAEA77A-DE5D-4C25-9632-E4AC4AF5F1EE}" destId="{CB91F86C-0FC5-45A7-A83D-F431BAE4C446}" srcOrd="1" destOrd="0" presId="urn:microsoft.com/office/officeart/2018/2/layout/IconVerticalSolidList"/>
    <dgm:cxn modelId="{522CE17B-ADBB-49EA-A03E-F8415A8DD281}" type="presParOf" srcId="{1BAEA77A-DE5D-4C25-9632-E4AC4AF5F1EE}" destId="{32C62C1E-FC6F-4FEC-AD53-C99555735602}" srcOrd="2" destOrd="0" presId="urn:microsoft.com/office/officeart/2018/2/layout/IconVerticalSolidList"/>
    <dgm:cxn modelId="{C3D1F1C4-6D6E-46AD-8D7A-C01D0CABF6DA}" type="presParOf" srcId="{32C62C1E-FC6F-4FEC-AD53-C99555735602}" destId="{C6498CC0-D700-4EA6-AA4D-E66D98A6901A}" srcOrd="0" destOrd="0" presId="urn:microsoft.com/office/officeart/2018/2/layout/IconVerticalSolidList"/>
    <dgm:cxn modelId="{9E4B4F93-C482-45F3-A592-D0D01AC132A5}" type="presParOf" srcId="{32C62C1E-FC6F-4FEC-AD53-C99555735602}" destId="{E6EF3486-9F0F-441B-BB18-A57E65E095EB}" srcOrd="1" destOrd="0" presId="urn:microsoft.com/office/officeart/2018/2/layout/IconVerticalSolidList"/>
    <dgm:cxn modelId="{511D9DEF-E3B2-459F-BC87-0CF089199AEF}" type="presParOf" srcId="{32C62C1E-FC6F-4FEC-AD53-C99555735602}" destId="{5A100894-DFFA-499D-B499-F61BC9292D62}" srcOrd="2" destOrd="0" presId="urn:microsoft.com/office/officeart/2018/2/layout/IconVerticalSolidList"/>
    <dgm:cxn modelId="{0C474C2E-6573-4CEB-8C66-709501B408E5}" type="presParOf" srcId="{32C62C1E-FC6F-4FEC-AD53-C99555735602}" destId="{6E4BE395-6679-481A-ACBF-D7A859CC5FFC}" srcOrd="3" destOrd="0" presId="urn:microsoft.com/office/officeart/2018/2/layout/IconVerticalSolidList"/>
    <dgm:cxn modelId="{EB4652CB-DD21-45FE-9530-51EF238AFB9A}" type="presParOf" srcId="{32C62C1E-FC6F-4FEC-AD53-C99555735602}" destId="{E0350874-F3EE-4760-9D0D-AA2508E0A7AA}" srcOrd="4" destOrd="0" presId="urn:microsoft.com/office/officeart/2018/2/layout/IconVerticalSolidList"/>
    <dgm:cxn modelId="{EC30E6A8-0CFE-4462-B3CF-1B3EFB409C30}" type="presParOf" srcId="{1BAEA77A-DE5D-4C25-9632-E4AC4AF5F1EE}" destId="{8DB9E165-501F-4E38-ADBE-EC5DE68E6BB5}" srcOrd="3" destOrd="0" presId="urn:microsoft.com/office/officeart/2018/2/layout/IconVerticalSolidList"/>
    <dgm:cxn modelId="{DC49D988-F987-43FA-B015-6AFD041D8461}" type="presParOf" srcId="{1BAEA77A-DE5D-4C25-9632-E4AC4AF5F1EE}" destId="{CDAC2AFF-3574-4852-937D-5C579263F49A}" srcOrd="4" destOrd="0" presId="urn:microsoft.com/office/officeart/2018/2/layout/IconVerticalSolidList"/>
    <dgm:cxn modelId="{8AE999DC-3C69-4688-A4E4-0644A64FAA14}" type="presParOf" srcId="{CDAC2AFF-3574-4852-937D-5C579263F49A}" destId="{D5F0D967-7BD5-464A-BCF3-92460E7393AE}" srcOrd="0" destOrd="0" presId="urn:microsoft.com/office/officeart/2018/2/layout/IconVerticalSolidList"/>
    <dgm:cxn modelId="{D2D61EA3-28B8-4273-A45E-C280C6A0603F}" type="presParOf" srcId="{CDAC2AFF-3574-4852-937D-5C579263F49A}" destId="{6137CB4B-E920-499E-9AEA-FE2DA292F5E3}" srcOrd="1" destOrd="0" presId="urn:microsoft.com/office/officeart/2018/2/layout/IconVerticalSolidList"/>
    <dgm:cxn modelId="{1629A983-9EFC-4957-9E59-6C702E9620D2}" type="presParOf" srcId="{CDAC2AFF-3574-4852-937D-5C579263F49A}" destId="{87568C61-D53C-413D-8E32-E8899C396741}" srcOrd="2" destOrd="0" presId="urn:microsoft.com/office/officeart/2018/2/layout/IconVerticalSolidList"/>
    <dgm:cxn modelId="{FA5C3C2E-AE2B-4730-8FDB-28381D4AC79C}" type="presParOf" srcId="{CDAC2AFF-3574-4852-937D-5C579263F49A}" destId="{C010AB30-5302-493E-A797-102E43C837DC}" srcOrd="3" destOrd="0" presId="urn:microsoft.com/office/officeart/2018/2/layout/IconVerticalSolidList"/>
    <dgm:cxn modelId="{D728DB6F-647B-4CCD-8CA2-EEDD58DAB216}" type="presParOf" srcId="{CDAC2AFF-3574-4852-937D-5C579263F49A}" destId="{E3DB9D0B-5D24-473E-BCA5-D55B16B1418C}" srcOrd="4" destOrd="0" presId="urn:microsoft.com/office/officeart/2018/2/layout/IconVerticalSolidList"/>
    <dgm:cxn modelId="{6CF992A4-F900-425D-B5D1-F60B8ADEAD20}" type="presParOf" srcId="{1BAEA77A-DE5D-4C25-9632-E4AC4AF5F1EE}" destId="{1136B597-B4AD-40F8-AE17-9B17CA226085}" srcOrd="5" destOrd="0" presId="urn:microsoft.com/office/officeart/2018/2/layout/IconVerticalSolidList"/>
    <dgm:cxn modelId="{3D93B4EB-55F0-403D-BDCE-06879CB01D74}" type="presParOf" srcId="{1BAEA77A-DE5D-4C25-9632-E4AC4AF5F1EE}" destId="{A8063423-A1C3-44A9-86D8-2656DF2E63F5}" srcOrd="6" destOrd="0" presId="urn:microsoft.com/office/officeart/2018/2/layout/IconVerticalSolidList"/>
    <dgm:cxn modelId="{07DC01CC-E688-4A93-9E1D-0F32B141EE0D}" type="presParOf" srcId="{A8063423-A1C3-44A9-86D8-2656DF2E63F5}" destId="{1847CBE0-302E-4B5A-86C5-0C8D46502E3A}" srcOrd="0" destOrd="0" presId="urn:microsoft.com/office/officeart/2018/2/layout/IconVerticalSolidList"/>
    <dgm:cxn modelId="{068069D4-A16B-42FB-A92E-FF5F1FB94939}" type="presParOf" srcId="{A8063423-A1C3-44A9-86D8-2656DF2E63F5}" destId="{7CD857DF-9A89-4AA3-8B2B-2D610638D5BB}" srcOrd="1" destOrd="0" presId="urn:microsoft.com/office/officeart/2018/2/layout/IconVerticalSolidList"/>
    <dgm:cxn modelId="{8D01EADC-6DCE-4245-AE8E-119A87BB2EC2}" type="presParOf" srcId="{A8063423-A1C3-44A9-86D8-2656DF2E63F5}" destId="{309B3ACC-82B1-41A4-85B4-9B58C7B5F3AC}" srcOrd="2" destOrd="0" presId="urn:microsoft.com/office/officeart/2018/2/layout/IconVerticalSolidList"/>
    <dgm:cxn modelId="{61FD6964-DE7D-4083-8AEE-CD680E9D99D7}" type="presParOf" srcId="{A8063423-A1C3-44A9-86D8-2656DF2E63F5}" destId="{2DD17578-DF2C-46FC-A91C-C13B8C39BB6D}" srcOrd="3" destOrd="0" presId="urn:microsoft.com/office/officeart/2018/2/layout/IconVerticalSolidList"/>
    <dgm:cxn modelId="{99A0D847-B44F-492D-9ADB-5FA59A96F325}" type="presParOf" srcId="{A8063423-A1C3-44A9-86D8-2656DF2E63F5}" destId="{CE2B58E2-EDFF-4A68-A380-5C41BA52A5D6}" srcOrd="4" destOrd="0" presId="urn:microsoft.com/office/officeart/2018/2/layout/IconVerticalSolidList"/>
    <dgm:cxn modelId="{3EA46480-646A-427E-9486-311BAE81C4D5}" type="presParOf" srcId="{1BAEA77A-DE5D-4C25-9632-E4AC4AF5F1EE}" destId="{C9D2CD4C-366A-4A06-B3B3-558B9D2554B3}" srcOrd="7" destOrd="0" presId="urn:microsoft.com/office/officeart/2018/2/layout/IconVerticalSolidList"/>
    <dgm:cxn modelId="{C8BBD267-787A-4AE1-9393-2C50078753C1}" type="presParOf" srcId="{1BAEA77A-DE5D-4C25-9632-E4AC4AF5F1EE}" destId="{C9E02752-6C35-4F78-91A4-C3234396EDF7}" srcOrd="8" destOrd="0" presId="urn:microsoft.com/office/officeart/2018/2/layout/IconVerticalSolidList"/>
    <dgm:cxn modelId="{413A8D67-C21D-4A3F-A15F-8BF9AACAC91C}" type="presParOf" srcId="{C9E02752-6C35-4F78-91A4-C3234396EDF7}" destId="{A2033B35-9E9F-4F4A-AFD1-24AA27CC5BB3}" srcOrd="0" destOrd="0" presId="urn:microsoft.com/office/officeart/2018/2/layout/IconVerticalSolidList"/>
    <dgm:cxn modelId="{F6681BB8-FE5E-4C14-B622-B78D3E174C2E}" type="presParOf" srcId="{C9E02752-6C35-4F78-91A4-C3234396EDF7}" destId="{0A27D89C-B789-4A4A-9192-11933C6CC2F3}" srcOrd="1" destOrd="0" presId="urn:microsoft.com/office/officeart/2018/2/layout/IconVerticalSolidList"/>
    <dgm:cxn modelId="{8A7B57E3-FA73-43A6-934B-CBA23B83BC0E}" type="presParOf" srcId="{C9E02752-6C35-4F78-91A4-C3234396EDF7}" destId="{34A54467-D4FD-42B6-B169-CD607610FA55}" srcOrd="2" destOrd="0" presId="urn:microsoft.com/office/officeart/2018/2/layout/IconVerticalSolidList"/>
    <dgm:cxn modelId="{AE639134-22EE-4DDA-8516-7EAC81E8C659}" type="presParOf" srcId="{C9E02752-6C35-4F78-91A4-C3234396EDF7}" destId="{E211C036-3D1E-4671-A39F-8E27659C96AE}" srcOrd="3" destOrd="0" presId="urn:microsoft.com/office/officeart/2018/2/layout/IconVerticalSolidList"/>
    <dgm:cxn modelId="{96D74F80-0C88-464B-877C-3D0886B8C85D}" type="presParOf" srcId="{C9E02752-6C35-4F78-91A4-C3234396EDF7}" destId="{0C3AFB03-57B8-4F65-8B71-B3C867187DDB}"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C4EC96-2DC0-4A43-9AE4-2572B1E3114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CC31994-4C60-4138-932F-97F2EC723B10}">
      <dgm:prSet phldrT="[Text]"/>
      <dgm:spPr/>
      <dgm:t>
        <a:bodyPr/>
        <a:lstStyle/>
        <a:p>
          <a:r>
            <a:rPr lang="en-US" dirty="0"/>
            <a:t>January 1, 2025: Grant Start Date; Funds can begin to be expended</a:t>
          </a:r>
        </a:p>
      </dgm:t>
    </dgm:pt>
    <dgm:pt modelId="{C7270720-6D07-47C3-9F68-0AB78016FDFE}" type="parTrans" cxnId="{295078ED-4379-40F9-82CB-6D0BD2AE118D}">
      <dgm:prSet/>
      <dgm:spPr/>
      <dgm:t>
        <a:bodyPr/>
        <a:lstStyle/>
        <a:p>
          <a:endParaRPr lang="en-US"/>
        </a:p>
      </dgm:t>
    </dgm:pt>
    <dgm:pt modelId="{8F36DC1A-D969-426E-923D-2ACFE82132A7}" type="sibTrans" cxnId="{295078ED-4379-40F9-82CB-6D0BD2AE118D}">
      <dgm:prSet/>
      <dgm:spPr/>
      <dgm:t>
        <a:bodyPr/>
        <a:lstStyle/>
        <a:p>
          <a:endParaRPr lang="en-US"/>
        </a:p>
      </dgm:t>
    </dgm:pt>
    <dgm:pt modelId="{C9313449-7265-482A-8E62-112284FFB402}">
      <dgm:prSet phldrT="[Text]"/>
      <dgm:spPr/>
      <dgm:t>
        <a:bodyPr/>
        <a:lstStyle/>
        <a:p>
          <a:r>
            <a:rPr lang="en-US" dirty="0"/>
            <a:t>April 30, 2025: Quarter 1 Report Due to </a:t>
          </a:r>
          <a:r>
            <a:rPr lang="en-US" b="1" dirty="0">
              <a:hlinkClick xmlns:r="http://schemas.openxmlformats.org/officeDocument/2006/relationships" r:id="rId1"/>
            </a:rPr>
            <a:t>iccb.cte@illinois.gov</a:t>
          </a:r>
          <a:r>
            <a:rPr lang="en-US" b="1" dirty="0"/>
            <a:t> and </a:t>
          </a:r>
          <a:r>
            <a:rPr lang="en-US" b="1" dirty="0">
              <a:hlinkClick xmlns:r="http://schemas.openxmlformats.org/officeDocument/2006/relationships" r:id="rId2"/>
            </a:rPr>
            <a:t>ICCB.grantpayments@illinois.gov</a:t>
          </a:r>
          <a:r>
            <a:rPr lang="en-US" b="1" dirty="0"/>
            <a:t>. </a:t>
          </a:r>
        </a:p>
      </dgm:t>
    </dgm:pt>
    <dgm:pt modelId="{FC3B1EDB-5382-4452-8889-E33FB72A4F7C}" type="parTrans" cxnId="{94921B0F-2AD4-490A-9430-82626D27F863}">
      <dgm:prSet/>
      <dgm:spPr/>
      <dgm:t>
        <a:bodyPr/>
        <a:lstStyle/>
        <a:p>
          <a:endParaRPr lang="en-US"/>
        </a:p>
      </dgm:t>
    </dgm:pt>
    <dgm:pt modelId="{0B34C440-2D81-48E0-A7E4-54F8ED2959DC}" type="sibTrans" cxnId="{94921B0F-2AD4-490A-9430-82626D27F863}">
      <dgm:prSet/>
      <dgm:spPr/>
      <dgm:t>
        <a:bodyPr/>
        <a:lstStyle/>
        <a:p>
          <a:endParaRPr lang="en-US"/>
        </a:p>
      </dgm:t>
    </dgm:pt>
    <dgm:pt modelId="{73DDB589-EDC6-40BA-91F1-D28485CD63AA}">
      <dgm:prSet phldrT="[Text]"/>
      <dgm:spPr/>
      <dgm:t>
        <a:bodyPr/>
        <a:lstStyle/>
        <a:p>
          <a:r>
            <a:rPr lang="en-US" dirty="0"/>
            <a:t>July 30, 2025: Quarter 2 Report Due to </a:t>
          </a:r>
          <a:r>
            <a:rPr lang="en-US" b="1" dirty="0">
              <a:hlinkClick xmlns:r="http://schemas.openxmlformats.org/officeDocument/2006/relationships" r:id="rId1"/>
            </a:rPr>
            <a:t>iccb.cte@illinois.gov</a:t>
          </a:r>
          <a:r>
            <a:rPr lang="en-US" b="1" dirty="0"/>
            <a:t> and </a:t>
          </a:r>
          <a:r>
            <a:rPr lang="en-US" b="1" dirty="0">
              <a:hlinkClick xmlns:r="http://schemas.openxmlformats.org/officeDocument/2006/relationships" r:id="rId2"/>
            </a:rPr>
            <a:t>ICCB.grantpayments@illinois.gov</a:t>
          </a:r>
          <a:r>
            <a:rPr lang="en-US" b="1" dirty="0"/>
            <a:t>.</a:t>
          </a:r>
          <a:endParaRPr lang="en-US" dirty="0"/>
        </a:p>
      </dgm:t>
    </dgm:pt>
    <dgm:pt modelId="{53FC37E2-2B88-4F49-A5FE-07EE53FAC686}" type="parTrans" cxnId="{26666A33-9869-42E3-AB74-302A2347421F}">
      <dgm:prSet/>
      <dgm:spPr/>
      <dgm:t>
        <a:bodyPr/>
        <a:lstStyle/>
        <a:p>
          <a:endParaRPr lang="en-US"/>
        </a:p>
      </dgm:t>
    </dgm:pt>
    <dgm:pt modelId="{AB16A570-CB40-4373-ADA6-E57B6DCEE57B}" type="sibTrans" cxnId="{26666A33-9869-42E3-AB74-302A2347421F}">
      <dgm:prSet/>
      <dgm:spPr/>
      <dgm:t>
        <a:bodyPr/>
        <a:lstStyle/>
        <a:p>
          <a:endParaRPr lang="en-US"/>
        </a:p>
      </dgm:t>
    </dgm:pt>
    <dgm:pt modelId="{F401EDAB-375E-43BE-A685-5E659A7CE365}">
      <dgm:prSet phldrT="[Text]"/>
      <dgm:spPr/>
      <dgm:t>
        <a:bodyPr/>
        <a:lstStyle/>
        <a:p>
          <a:r>
            <a:rPr lang="en-US" dirty="0"/>
            <a:t>October 30, 2025: Quarter 3 Report Due to </a:t>
          </a:r>
          <a:r>
            <a:rPr lang="en-US" b="1" dirty="0">
              <a:hlinkClick xmlns:r="http://schemas.openxmlformats.org/officeDocument/2006/relationships" r:id="rId1"/>
            </a:rPr>
            <a:t>iccb.cte@illinois.gov</a:t>
          </a:r>
          <a:r>
            <a:rPr lang="en-US" b="1" dirty="0"/>
            <a:t> and </a:t>
          </a:r>
          <a:r>
            <a:rPr lang="en-US" b="1" dirty="0">
              <a:hlinkClick xmlns:r="http://schemas.openxmlformats.org/officeDocument/2006/relationships" r:id="rId2"/>
            </a:rPr>
            <a:t>ICCB.grantpayments@illinois.gov</a:t>
          </a:r>
          <a:r>
            <a:rPr lang="en-US" b="1" dirty="0"/>
            <a:t>.</a:t>
          </a:r>
          <a:endParaRPr lang="en-US" dirty="0"/>
        </a:p>
      </dgm:t>
    </dgm:pt>
    <dgm:pt modelId="{6E2D8884-BB5A-4A7F-99F3-C989B9821883}" type="parTrans" cxnId="{47D2A524-4894-47DC-944A-4FCBF26A49E6}">
      <dgm:prSet/>
      <dgm:spPr/>
      <dgm:t>
        <a:bodyPr/>
        <a:lstStyle/>
        <a:p>
          <a:endParaRPr lang="en-US"/>
        </a:p>
      </dgm:t>
    </dgm:pt>
    <dgm:pt modelId="{4831A817-02DD-4716-B068-FCAE6307E1D6}" type="sibTrans" cxnId="{47D2A524-4894-47DC-944A-4FCBF26A49E6}">
      <dgm:prSet/>
      <dgm:spPr/>
      <dgm:t>
        <a:bodyPr/>
        <a:lstStyle/>
        <a:p>
          <a:endParaRPr lang="en-US"/>
        </a:p>
      </dgm:t>
    </dgm:pt>
    <dgm:pt modelId="{EA7A393E-63F0-40A4-A9D8-0091AD675338}">
      <dgm:prSet phldrT="[Text]"/>
      <dgm:spPr/>
      <dgm:t>
        <a:bodyPr/>
        <a:lstStyle/>
        <a:p>
          <a:r>
            <a:rPr lang="en-US" dirty="0"/>
            <a:t>November 1, 2025: Budget Modifications/Extension Requests due for Capacity Grants</a:t>
          </a:r>
        </a:p>
      </dgm:t>
    </dgm:pt>
    <dgm:pt modelId="{9189FCAE-CCEF-48EC-A399-A52003B44030}" type="parTrans" cxnId="{93E772F1-BC4E-47A1-ADDC-938A3FD72594}">
      <dgm:prSet/>
      <dgm:spPr/>
      <dgm:t>
        <a:bodyPr/>
        <a:lstStyle/>
        <a:p>
          <a:endParaRPr lang="en-US"/>
        </a:p>
      </dgm:t>
    </dgm:pt>
    <dgm:pt modelId="{27988348-1802-4A78-92EC-923EAACC6219}" type="sibTrans" cxnId="{93E772F1-BC4E-47A1-ADDC-938A3FD72594}">
      <dgm:prSet/>
      <dgm:spPr/>
      <dgm:t>
        <a:bodyPr/>
        <a:lstStyle/>
        <a:p>
          <a:endParaRPr lang="en-US"/>
        </a:p>
      </dgm:t>
    </dgm:pt>
    <dgm:pt modelId="{635C5FEA-CB01-4FF5-9042-A67F4039BEA8}">
      <dgm:prSet phldrT="[Text]"/>
      <dgm:spPr/>
      <dgm:t>
        <a:bodyPr/>
        <a:lstStyle/>
        <a:p>
          <a:r>
            <a:rPr lang="en-US" dirty="0"/>
            <a:t>December 31, 2025: Capacity-Building Grant End Date</a:t>
          </a:r>
        </a:p>
      </dgm:t>
    </dgm:pt>
    <dgm:pt modelId="{E2844B45-1A25-473C-89A4-F517101CC55C}" type="parTrans" cxnId="{EC041B02-E135-4710-95FC-59B6E5080E26}">
      <dgm:prSet/>
      <dgm:spPr/>
      <dgm:t>
        <a:bodyPr/>
        <a:lstStyle/>
        <a:p>
          <a:endParaRPr lang="en-US"/>
        </a:p>
      </dgm:t>
    </dgm:pt>
    <dgm:pt modelId="{2B3D88C6-4CD2-4D52-A401-81F65E57E39F}" type="sibTrans" cxnId="{EC041B02-E135-4710-95FC-59B6E5080E26}">
      <dgm:prSet/>
      <dgm:spPr/>
      <dgm:t>
        <a:bodyPr/>
        <a:lstStyle/>
        <a:p>
          <a:endParaRPr lang="en-US"/>
        </a:p>
      </dgm:t>
    </dgm:pt>
    <dgm:pt modelId="{C42F834A-1DEA-4ACE-BE7C-47C60F5B1CC7}">
      <dgm:prSet phldrT="[Text]"/>
      <dgm:spPr/>
      <dgm:t>
        <a:bodyPr/>
        <a:lstStyle/>
        <a:p>
          <a:r>
            <a:rPr lang="en-US" dirty="0"/>
            <a:t>January 30, 2026: Quarter 4 Report Due to </a:t>
          </a:r>
          <a:r>
            <a:rPr lang="en-US" b="1" dirty="0">
              <a:hlinkClick xmlns:r="http://schemas.openxmlformats.org/officeDocument/2006/relationships" r:id="rId1"/>
            </a:rPr>
            <a:t>iccb.cte@illinois.gov</a:t>
          </a:r>
          <a:r>
            <a:rPr lang="en-US" b="1" dirty="0"/>
            <a:t> and </a:t>
          </a:r>
          <a:r>
            <a:rPr lang="en-US" b="1" dirty="0">
              <a:hlinkClick xmlns:r="http://schemas.openxmlformats.org/officeDocument/2006/relationships" r:id="rId2"/>
            </a:rPr>
            <a:t>ICCB.grantpayments@illinois.gov</a:t>
          </a:r>
          <a:r>
            <a:rPr lang="en-US" b="1" dirty="0"/>
            <a:t>.</a:t>
          </a:r>
          <a:endParaRPr lang="en-US" dirty="0"/>
        </a:p>
      </dgm:t>
    </dgm:pt>
    <dgm:pt modelId="{49A440B3-41A8-46D0-B32A-0902CA31CEC4}" type="parTrans" cxnId="{61AF65E6-FC28-4FFB-AC43-3AA56F3C2A8E}">
      <dgm:prSet/>
      <dgm:spPr/>
      <dgm:t>
        <a:bodyPr/>
        <a:lstStyle/>
        <a:p>
          <a:endParaRPr lang="en-US"/>
        </a:p>
      </dgm:t>
    </dgm:pt>
    <dgm:pt modelId="{51B96794-24CF-4222-9350-C91E0D0967E1}" type="sibTrans" cxnId="{61AF65E6-FC28-4FFB-AC43-3AA56F3C2A8E}">
      <dgm:prSet/>
      <dgm:spPr/>
      <dgm:t>
        <a:bodyPr/>
        <a:lstStyle/>
        <a:p>
          <a:endParaRPr lang="en-US"/>
        </a:p>
      </dgm:t>
    </dgm:pt>
    <dgm:pt modelId="{52E7084D-29FD-4FFA-B2D8-377F22527519}">
      <dgm:prSet phldrT="[Text]"/>
      <dgm:spPr/>
      <dgm:t>
        <a:bodyPr/>
        <a:lstStyle/>
        <a:p>
          <a:r>
            <a:rPr lang="en-US" dirty="0"/>
            <a:t>April 30, 2026: Quarter 5 Report Due to </a:t>
          </a:r>
          <a:r>
            <a:rPr lang="en-US" dirty="0" err="1"/>
            <a:t>to</a:t>
          </a:r>
          <a:r>
            <a:rPr lang="en-US" dirty="0"/>
            <a:t> </a:t>
          </a:r>
          <a:r>
            <a:rPr lang="en-US" b="1" dirty="0">
              <a:hlinkClick xmlns:r="http://schemas.openxmlformats.org/officeDocument/2006/relationships" r:id="rId1"/>
            </a:rPr>
            <a:t>iccb.cte@illinois.gov</a:t>
          </a:r>
          <a:r>
            <a:rPr lang="en-US" b="1" dirty="0"/>
            <a:t> and </a:t>
          </a:r>
          <a:r>
            <a:rPr lang="en-US" b="1" dirty="0">
              <a:hlinkClick xmlns:r="http://schemas.openxmlformats.org/officeDocument/2006/relationships" r:id="rId2"/>
            </a:rPr>
            <a:t>ICCB.grantpayments@illinois.gov</a:t>
          </a:r>
          <a:r>
            <a:rPr lang="en-US" b="1" dirty="0"/>
            <a:t>.</a:t>
          </a:r>
          <a:r>
            <a:rPr lang="en-US" dirty="0"/>
            <a:t> (For B Grants Only)</a:t>
          </a:r>
        </a:p>
      </dgm:t>
    </dgm:pt>
    <dgm:pt modelId="{A6402B52-EE1B-4996-900C-7BC2EBEE2447}" type="parTrans" cxnId="{DE90BAFB-1923-4FB5-8619-6355A07E0083}">
      <dgm:prSet/>
      <dgm:spPr/>
      <dgm:t>
        <a:bodyPr/>
        <a:lstStyle/>
        <a:p>
          <a:endParaRPr lang="en-US"/>
        </a:p>
      </dgm:t>
    </dgm:pt>
    <dgm:pt modelId="{9DB48A83-8257-45C5-8755-8B1E6D358FD4}" type="sibTrans" cxnId="{DE90BAFB-1923-4FB5-8619-6355A07E0083}">
      <dgm:prSet/>
      <dgm:spPr/>
      <dgm:t>
        <a:bodyPr/>
        <a:lstStyle/>
        <a:p>
          <a:endParaRPr lang="en-US"/>
        </a:p>
      </dgm:t>
    </dgm:pt>
    <dgm:pt modelId="{A7C4CA8B-BBE8-4B1D-B301-F2AAEE746835}">
      <dgm:prSet phldrT="[Text]"/>
      <dgm:spPr/>
      <dgm:t>
        <a:bodyPr/>
        <a:lstStyle/>
        <a:p>
          <a:r>
            <a:rPr lang="en-US" dirty="0"/>
            <a:t>May 1, 2026: Budget Modifications due for Development/Expansion Grants</a:t>
          </a:r>
        </a:p>
      </dgm:t>
    </dgm:pt>
    <dgm:pt modelId="{4826D91F-4DA6-4405-ABF7-15F64D5E7AD6}" type="parTrans" cxnId="{22A7BC2B-2F86-4139-B3AE-903619CBE279}">
      <dgm:prSet/>
      <dgm:spPr/>
      <dgm:t>
        <a:bodyPr/>
        <a:lstStyle/>
        <a:p>
          <a:endParaRPr lang="en-US"/>
        </a:p>
      </dgm:t>
    </dgm:pt>
    <dgm:pt modelId="{FC1AA1EE-3F38-4001-87DA-655EDCF13969}" type="sibTrans" cxnId="{22A7BC2B-2F86-4139-B3AE-903619CBE279}">
      <dgm:prSet/>
      <dgm:spPr/>
      <dgm:t>
        <a:bodyPr/>
        <a:lstStyle/>
        <a:p>
          <a:endParaRPr lang="en-US"/>
        </a:p>
      </dgm:t>
    </dgm:pt>
    <dgm:pt modelId="{C1FFBEA4-93E4-4216-9193-1F552913DD0C}">
      <dgm:prSet phldrT="[Text]"/>
      <dgm:spPr/>
      <dgm:t>
        <a:bodyPr/>
        <a:lstStyle/>
        <a:p>
          <a:r>
            <a:rPr lang="en-US" dirty="0"/>
            <a:t>June 30, 2026: Development/Expansion Grants End Date</a:t>
          </a:r>
        </a:p>
      </dgm:t>
    </dgm:pt>
    <dgm:pt modelId="{BEDAB7F7-0089-48FD-B57D-46D1B1C43849}" type="parTrans" cxnId="{14ABB157-E990-4657-BB32-48F3950A96CB}">
      <dgm:prSet/>
      <dgm:spPr/>
      <dgm:t>
        <a:bodyPr/>
        <a:lstStyle/>
        <a:p>
          <a:endParaRPr lang="en-US"/>
        </a:p>
      </dgm:t>
    </dgm:pt>
    <dgm:pt modelId="{29082F4F-74C3-4707-83DA-08EB4ADB4CA4}" type="sibTrans" cxnId="{14ABB157-E990-4657-BB32-48F3950A96CB}">
      <dgm:prSet/>
      <dgm:spPr/>
      <dgm:t>
        <a:bodyPr/>
        <a:lstStyle/>
        <a:p>
          <a:endParaRPr lang="en-US"/>
        </a:p>
      </dgm:t>
    </dgm:pt>
    <dgm:pt modelId="{7C514DAD-BA91-4F92-9B34-16800080E32E}">
      <dgm:prSet phldrT="[Text]"/>
      <dgm:spPr/>
      <dgm:t>
        <a:bodyPr/>
        <a:lstStyle/>
        <a:p>
          <a:r>
            <a:rPr lang="en-US" dirty="0"/>
            <a:t>July 30, 2026: Quarter 6 Report Due to </a:t>
          </a:r>
          <a:r>
            <a:rPr lang="en-US" b="1" dirty="0">
              <a:hlinkClick xmlns:r="http://schemas.openxmlformats.org/officeDocument/2006/relationships" r:id="rId1"/>
            </a:rPr>
            <a:t>iccb.cte@illinois.gov</a:t>
          </a:r>
          <a:r>
            <a:rPr lang="en-US" b="1" dirty="0"/>
            <a:t> and </a:t>
          </a:r>
          <a:r>
            <a:rPr lang="en-US" b="1" dirty="0">
              <a:hlinkClick xmlns:r="http://schemas.openxmlformats.org/officeDocument/2006/relationships" r:id="rId2"/>
            </a:rPr>
            <a:t>ICCB.grantpayments@illinois.gov</a:t>
          </a:r>
          <a:r>
            <a:rPr lang="en-US" b="1" dirty="0"/>
            <a:t>.</a:t>
          </a:r>
          <a:r>
            <a:rPr lang="en-US" dirty="0"/>
            <a:t>  (For B Grants Only)</a:t>
          </a:r>
        </a:p>
        <a:p>
          <a:endParaRPr lang="en-US" dirty="0"/>
        </a:p>
      </dgm:t>
    </dgm:pt>
    <dgm:pt modelId="{84C0B027-1F1A-4571-9ABD-992C28CD312C}" type="parTrans" cxnId="{D2EADD29-67E7-482B-B63E-9CF0C577C182}">
      <dgm:prSet/>
      <dgm:spPr/>
      <dgm:t>
        <a:bodyPr/>
        <a:lstStyle/>
        <a:p>
          <a:endParaRPr lang="en-US"/>
        </a:p>
      </dgm:t>
    </dgm:pt>
    <dgm:pt modelId="{1F301D51-1011-42D1-A8F4-9247D9E594EB}" type="sibTrans" cxnId="{D2EADD29-67E7-482B-B63E-9CF0C577C182}">
      <dgm:prSet/>
      <dgm:spPr/>
      <dgm:t>
        <a:bodyPr/>
        <a:lstStyle/>
        <a:p>
          <a:endParaRPr lang="en-US"/>
        </a:p>
      </dgm:t>
    </dgm:pt>
    <dgm:pt modelId="{DA43D9E8-7747-461E-87E1-CBC1786B52D5}" type="pres">
      <dgm:prSet presAssocID="{43C4EC96-2DC0-4A43-9AE4-2572B1E31146}" presName="vert0" presStyleCnt="0">
        <dgm:presLayoutVars>
          <dgm:dir/>
          <dgm:animOne val="branch"/>
          <dgm:animLvl val="lvl"/>
        </dgm:presLayoutVars>
      </dgm:prSet>
      <dgm:spPr/>
    </dgm:pt>
    <dgm:pt modelId="{EC4EFE1A-EC8D-47B6-AD18-39E18FEF6543}" type="pres">
      <dgm:prSet presAssocID="{CCC31994-4C60-4138-932F-97F2EC723B10}" presName="thickLine" presStyleLbl="alignNode1" presStyleIdx="0" presStyleCnt="11"/>
      <dgm:spPr/>
    </dgm:pt>
    <dgm:pt modelId="{8C0EA2DE-674C-4B18-8A04-0DB9BA964F27}" type="pres">
      <dgm:prSet presAssocID="{CCC31994-4C60-4138-932F-97F2EC723B10}" presName="horz1" presStyleCnt="0"/>
      <dgm:spPr/>
    </dgm:pt>
    <dgm:pt modelId="{23C16ECE-077D-48C8-9028-DA91C07AE330}" type="pres">
      <dgm:prSet presAssocID="{CCC31994-4C60-4138-932F-97F2EC723B10}" presName="tx1" presStyleLbl="revTx" presStyleIdx="0" presStyleCnt="11"/>
      <dgm:spPr/>
    </dgm:pt>
    <dgm:pt modelId="{BF5AA996-ECA2-45E1-AB18-7E8BEECC8DA1}" type="pres">
      <dgm:prSet presAssocID="{CCC31994-4C60-4138-932F-97F2EC723B10}" presName="vert1" presStyleCnt="0"/>
      <dgm:spPr/>
    </dgm:pt>
    <dgm:pt modelId="{4C37AAE0-2D94-4B26-A6D6-AA1BAF0B6365}" type="pres">
      <dgm:prSet presAssocID="{C9313449-7265-482A-8E62-112284FFB402}" presName="thickLine" presStyleLbl="alignNode1" presStyleIdx="1" presStyleCnt="11"/>
      <dgm:spPr/>
    </dgm:pt>
    <dgm:pt modelId="{D261955B-20E3-435B-A300-994EDF48112A}" type="pres">
      <dgm:prSet presAssocID="{C9313449-7265-482A-8E62-112284FFB402}" presName="horz1" presStyleCnt="0"/>
      <dgm:spPr/>
    </dgm:pt>
    <dgm:pt modelId="{BC49254A-BEE1-4C92-B9E1-7F6CED7FBBD3}" type="pres">
      <dgm:prSet presAssocID="{C9313449-7265-482A-8E62-112284FFB402}" presName="tx1" presStyleLbl="revTx" presStyleIdx="1" presStyleCnt="11"/>
      <dgm:spPr/>
    </dgm:pt>
    <dgm:pt modelId="{9CC23A4D-7BE4-4E83-8F04-432A28CF6C2A}" type="pres">
      <dgm:prSet presAssocID="{C9313449-7265-482A-8E62-112284FFB402}" presName="vert1" presStyleCnt="0"/>
      <dgm:spPr/>
    </dgm:pt>
    <dgm:pt modelId="{FECC41C2-647E-43F8-A5E0-9CCD6585FBF5}" type="pres">
      <dgm:prSet presAssocID="{73DDB589-EDC6-40BA-91F1-D28485CD63AA}" presName="thickLine" presStyleLbl="alignNode1" presStyleIdx="2" presStyleCnt="11"/>
      <dgm:spPr/>
    </dgm:pt>
    <dgm:pt modelId="{8BD18C76-64EA-4402-9914-FEEC980CD0D3}" type="pres">
      <dgm:prSet presAssocID="{73DDB589-EDC6-40BA-91F1-D28485CD63AA}" presName="horz1" presStyleCnt="0"/>
      <dgm:spPr/>
    </dgm:pt>
    <dgm:pt modelId="{CDE884B0-E083-4C5B-BDCB-E7085C3C0DBD}" type="pres">
      <dgm:prSet presAssocID="{73DDB589-EDC6-40BA-91F1-D28485CD63AA}" presName="tx1" presStyleLbl="revTx" presStyleIdx="2" presStyleCnt="11"/>
      <dgm:spPr/>
    </dgm:pt>
    <dgm:pt modelId="{9E3B521A-FE5D-46F5-8DBD-97276576AFC8}" type="pres">
      <dgm:prSet presAssocID="{73DDB589-EDC6-40BA-91F1-D28485CD63AA}" presName="vert1" presStyleCnt="0"/>
      <dgm:spPr/>
    </dgm:pt>
    <dgm:pt modelId="{199E7B9B-5F7A-4050-A0AC-1477D2912686}" type="pres">
      <dgm:prSet presAssocID="{F401EDAB-375E-43BE-A685-5E659A7CE365}" presName="thickLine" presStyleLbl="alignNode1" presStyleIdx="3" presStyleCnt="11"/>
      <dgm:spPr/>
    </dgm:pt>
    <dgm:pt modelId="{30185291-1DB2-4AE1-8737-BCA06C288CB4}" type="pres">
      <dgm:prSet presAssocID="{F401EDAB-375E-43BE-A685-5E659A7CE365}" presName="horz1" presStyleCnt="0"/>
      <dgm:spPr/>
    </dgm:pt>
    <dgm:pt modelId="{166BC8D3-D1E7-4032-BF4F-8A977A8B15DE}" type="pres">
      <dgm:prSet presAssocID="{F401EDAB-375E-43BE-A685-5E659A7CE365}" presName="tx1" presStyleLbl="revTx" presStyleIdx="3" presStyleCnt="11"/>
      <dgm:spPr/>
    </dgm:pt>
    <dgm:pt modelId="{54230F41-856E-4310-BFEE-003CB6D08E52}" type="pres">
      <dgm:prSet presAssocID="{F401EDAB-375E-43BE-A685-5E659A7CE365}" presName="vert1" presStyleCnt="0"/>
      <dgm:spPr/>
    </dgm:pt>
    <dgm:pt modelId="{8EF2E854-0548-4320-8ECA-8E8110B5062B}" type="pres">
      <dgm:prSet presAssocID="{EA7A393E-63F0-40A4-A9D8-0091AD675338}" presName="thickLine" presStyleLbl="alignNode1" presStyleIdx="4" presStyleCnt="11"/>
      <dgm:spPr/>
    </dgm:pt>
    <dgm:pt modelId="{A4DBB17E-9788-4E13-A6A3-FB35AC86E2F3}" type="pres">
      <dgm:prSet presAssocID="{EA7A393E-63F0-40A4-A9D8-0091AD675338}" presName="horz1" presStyleCnt="0"/>
      <dgm:spPr/>
    </dgm:pt>
    <dgm:pt modelId="{D071C034-9B10-47FA-B257-AE0124041609}" type="pres">
      <dgm:prSet presAssocID="{EA7A393E-63F0-40A4-A9D8-0091AD675338}" presName="tx1" presStyleLbl="revTx" presStyleIdx="4" presStyleCnt="11"/>
      <dgm:spPr/>
    </dgm:pt>
    <dgm:pt modelId="{20616E5C-9601-475E-AFD2-62C05D2ACACA}" type="pres">
      <dgm:prSet presAssocID="{EA7A393E-63F0-40A4-A9D8-0091AD675338}" presName="vert1" presStyleCnt="0"/>
      <dgm:spPr/>
    </dgm:pt>
    <dgm:pt modelId="{28481BCC-E38E-4119-91B0-B90C676ED264}" type="pres">
      <dgm:prSet presAssocID="{635C5FEA-CB01-4FF5-9042-A67F4039BEA8}" presName="thickLine" presStyleLbl="alignNode1" presStyleIdx="5" presStyleCnt="11"/>
      <dgm:spPr/>
    </dgm:pt>
    <dgm:pt modelId="{B89412B7-7E09-4DAF-908E-D17E2C68B5C1}" type="pres">
      <dgm:prSet presAssocID="{635C5FEA-CB01-4FF5-9042-A67F4039BEA8}" presName="horz1" presStyleCnt="0"/>
      <dgm:spPr/>
    </dgm:pt>
    <dgm:pt modelId="{9C3088D8-0DD2-4AB5-A82D-34A90E043CE7}" type="pres">
      <dgm:prSet presAssocID="{635C5FEA-CB01-4FF5-9042-A67F4039BEA8}" presName="tx1" presStyleLbl="revTx" presStyleIdx="5" presStyleCnt="11"/>
      <dgm:spPr/>
    </dgm:pt>
    <dgm:pt modelId="{1AB26DFF-9C69-40C3-89E1-F364EAC4C81C}" type="pres">
      <dgm:prSet presAssocID="{635C5FEA-CB01-4FF5-9042-A67F4039BEA8}" presName="vert1" presStyleCnt="0"/>
      <dgm:spPr/>
    </dgm:pt>
    <dgm:pt modelId="{1A845A14-B62D-4B04-832A-60C0B60BB067}" type="pres">
      <dgm:prSet presAssocID="{C42F834A-1DEA-4ACE-BE7C-47C60F5B1CC7}" presName="thickLine" presStyleLbl="alignNode1" presStyleIdx="6" presStyleCnt="11"/>
      <dgm:spPr/>
    </dgm:pt>
    <dgm:pt modelId="{0850800A-CE8C-4F10-973E-83E00358940A}" type="pres">
      <dgm:prSet presAssocID="{C42F834A-1DEA-4ACE-BE7C-47C60F5B1CC7}" presName="horz1" presStyleCnt="0"/>
      <dgm:spPr/>
    </dgm:pt>
    <dgm:pt modelId="{D27ECD5E-6EEB-459A-860A-6013284707A1}" type="pres">
      <dgm:prSet presAssocID="{C42F834A-1DEA-4ACE-BE7C-47C60F5B1CC7}" presName="tx1" presStyleLbl="revTx" presStyleIdx="6" presStyleCnt="11"/>
      <dgm:spPr/>
    </dgm:pt>
    <dgm:pt modelId="{6229190A-57DB-48C2-A9D6-D3B925C29A56}" type="pres">
      <dgm:prSet presAssocID="{C42F834A-1DEA-4ACE-BE7C-47C60F5B1CC7}" presName="vert1" presStyleCnt="0"/>
      <dgm:spPr/>
    </dgm:pt>
    <dgm:pt modelId="{4D938137-FA37-4B78-A1B0-0FE5DF6656B8}" type="pres">
      <dgm:prSet presAssocID="{52E7084D-29FD-4FFA-B2D8-377F22527519}" presName="thickLine" presStyleLbl="alignNode1" presStyleIdx="7" presStyleCnt="11"/>
      <dgm:spPr/>
    </dgm:pt>
    <dgm:pt modelId="{0AF7608B-A563-4023-9ED4-3E96FC90B025}" type="pres">
      <dgm:prSet presAssocID="{52E7084D-29FD-4FFA-B2D8-377F22527519}" presName="horz1" presStyleCnt="0"/>
      <dgm:spPr/>
    </dgm:pt>
    <dgm:pt modelId="{245568CB-B9B9-4762-A089-70A02C7523F9}" type="pres">
      <dgm:prSet presAssocID="{52E7084D-29FD-4FFA-B2D8-377F22527519}" presName="tx1" presStyleLbl="revTx" presStyleIdx="7" presStyleCnt="11"/>
      <dgm:spPr/>
    </dgm:pt>
    <dgm:pt modelId="{2DB352BC-4E5D-4548-BB76-FBC15435E5E8}" type="pres">
      <dgm:prSet presAssocID="{52E7084D-29FD-4FFA-B2D8-377F22527519}" presName="vert1" presStyleCnt="0"/>
      <dgm:spPr/>
    </dgm:pt>
    <dgm:pt modelId="{804F612F-2D78-4E2E-87A4-22201459D6ED}" type="pres">
      <dgm:prSet presAssocID="{A7C4CA8B-BBE8-4B1D-B301-F2AAEE746835}" presName="thickLine" presStyleLbl="alignNode1" presStyleIdx="8" presStyleCnt="11"/>
      <dgm:spPr/>
    </dgm:pt>
    <dgm:pt modelId="{647B75C1-7AE8-47D4-992B-44CD92E1294D}" type="pres">
      <dgm:prSet presAssocID="{A7C4CA8B-BBE8-4B1D-B301-F2AAEE746835}" presName="horz1" presStyleCnt="0"/>
      <dgm:spPr/>
    </dgm:pt>
    <dgm:pt modelId="{EB574DBD-A310-4A76-8D8D-8955967BEF3D}" type="pres">
      <dgm:prSet presAssocID="{A7C4CA8B-BBE8-4B1D-B301-F2AAEE746835}" presName="tx1" presStyleLbl="revTx" presStyleIdx="8" presStyleCnt="11"/>
      <dgm:spPr/>
    </dgm:pt>
    <dgm:pt modelId="{20EEEFE8-E636-49BD-8C4D-AF25FF55BC17}" type="pres">
      <dgm:prSet presAssocID="{A7C4CA8B-BBE8-4B1D-B301-F2AAEE746835}" presName="vert1" presStyleCnt="0"/>
      <dgm:spPr/>
    </dgm:pt>
    <dgm:pt modelId="{CC695B15-1EE6-48FD-841D-CB8A648DBED8}" type="pres">
      <dgm:prSet presAssocID="{C1FFBEA4-93E4-4216-9193-1F552913DD0C}" presName="thickLine" presStyleLbl="alignNode1" presStyleIdx="9" presStyleCnt="11"/>
      <dgm:spPr/>
    </dgm:pt>
    <dgm:pt modelId="{2459C64B-B926-439A-AEB6-D33D6778A8A9}" type="pres">
      <dgm:prSet presAssocID="{C1FFBEA4-93E4-4216-9193-1F552913DD0C}" presName="horz1" presStyleCnt="0"/>
      <dgm:spPr/>
    </dgm:pt>
    <dgm:pt modelId="{B4587F2D-AE4E-4E46-AE52-C88014A20B00}" type="pres">
      <dgm:prSet presAssocID="{C1FFBEA4-93E4-4216-9193-1F552913DD0C}" presName="tx1" presStyleLbl="revTx" presStyleIdx="9" presStyleCnt="11"/>
      <dgm:spPr/>
    </dgm:pt>
    <dgm:pt modelId="{84E174C2-8F9B-42C0-A6C1-FF7602ADA39B}" type="pres">
      <dgm:prSet presAssocID="{C1FFBEA4-93E4-4216-9193-1F552913DD0C}" presName="vert1" presStyleCnt="0"/>
      <dgm:spPr/>
    </dgm:pt>
    <dgm:pt modelId="{5F3DE8BA-ECC6-4419-91E8-F204BAC43F85}" type="pres">
      <dgm:prSet presAssocID="{7C514DAD-BA91-4F92-9B34-16800080E32E}" presName="thickLine" presStyleLbl="alignNode1" presStyleIdx="10" presStyleCnt="11"/>
      <dgm:spPr/>
    </dgm:pt>
    <dgm:pt modelId="{7D9D6C09-F98B-4E28-86C1-DAF7BD50D988}" type="pres">
      <dgm:prSet presAssocID="{7C514DAD-BA91-4F92-9B34-16800080E32E}" presName="horz1" presStyleCnt="0"/>
      <dgm:spPr/>
    </dgm:pt>
    <dgm:pt modelId="{D2B23A67-CFF0-400A-BB1B-7099971C3C7E}" type="pres">
      <dgm:prSet presAssocID="{7C514DAD-BA91-4F92-9B34-16800080E32E}" presName="tx1" presStyleLbl="revTx" presStyleIdx="10" presStyleCnt="11"/>
      <dgm:spPr/>
    </dgm:pt>
    <dgm:pt modelId="{3D221BD1-E9EE-4C8D-8DF1-563C0BF4F04C}" type="pres">
      <dgm:prSet presAssocID="{7C514DAD-BA91-4F92-9B34-16800080E32E}" presName="vert1" presStyleCnt="0"/>
      <dgm:spPr/>
    </dgm:pt>
  </dgm:ptLst>
  <dgm:cxnLst>
    <dgm:cxn modelId="{EC041B02-E135-4710-95FC-59B6E5080E26}" srcId="{43C4EC96-2DC0-4A43-9AE4-2572B1E31146}" destId="{635C5FEA-CB01-4FF5-9042-A67F4039BEA8}" srcOrd="5" destOrd="0" parTransId="{E2844B45-1A25-473C-89A4-F517101CC55C}" sibTransId="{2B3D88C6-4CD2-4D52-A401-81F65E57E39F}"/>
    <dgm:cxn modelId="{6D9E1A07-4BD0-49F2-8BE3-A5FBB997746C}" type="presOf" srcId="{A7C4CA8B-BBE8-4B1D-B301-F2AAEE746835}" destId="{EB574DBD-A310-4A76-8D8D-8955967BEF3D}" srcOrd="0" destOrd="0" presId="urn:microsoft.com/office/officeart/2008/layout/LinedList"/>
    <dgm:cxn modelId="{94921B0F-2AD4-490A-9430-82626D27F863}" srcId="{43C4EC96-2DC0-4A43-9AE4-2572B1E31146}" destId="{C9313449-7265-482A-8E62-112284FFB402}" srcOrd="1" destOrd="0" parTransId="{FC3B1EDB-5382-4452-8889-E33FB72A4F7C}" sibTransId="{0B34C440-2D81-48E0-A7E4-54F8ED2959DC}"/>
    <dgm:cxn modelId="{FB830612-5A80-4A4E-810C-4CC9A7A1F486}" type="presOf" srcId="{7C514DAD-BA91-4F92-9B34-16800080E32E}" destId="{D2B23A67-CFF0-400A-BB1B-7099971C3C7E}" srcOrd="0" destOrd="0" presId="urn:microsoft.com/office/officeart/2008/layout/LinedList"/>
    <dgm:cxn modelId="{47D2A524-4894-47DC-944A-4FCBF26A49E6}" srcId="{43C4EC96-2DC0-4A43-9AE4-2572B1E31146}" destId="{F401EDAB-375E-43BE-A685-5E659A7CE365}" srcOrd="3" destOrd="0" parTransId="{6E2D8884-BB5A-4A7F-99F3-C989B9821883}" sibTransId="{4831A817-02DD-4716-B068-FCAE6307E1D6}"/>
    <dgm:cxn modelId="{FF186127-959E-4456-BF3F-0BF80B26F59F}" type="presOf" srcId="{CCC31994-4C60-4138-932F-97F2EC723B10}" destId="{23C16ECE-077D-48C8-9028-DA91C07AE330}" srcOrd="0" destOrd="0" presId="urn:microsoft.com/office/officeart/2008/layout/LinedList"/>
    <dgm:cxn modelId="{D2EADD29-67E7-482B-B63E-9CF0C577C182}" srcId="{43C4EC96-2DC0-4A43-9AE4-2572B1E31146}" destId="{7C514DAD-BA91-4F92-9B34-16800080E32E}" srcOrd="10" destOrd="0" parTransId="{84C0B027-1F1A-4571-9ABD-992C28CD312C}" sibTransId="{1F301D51-1011-42D1-A8F4-9247D9E594EB}"/>
    <dgm:cxn modelId="{22A7BC2B-2F86-4139-B3AE-903619CBE279}" srcId="{43C4EC96-2DC0-4A43-9AE4-2572B1E31146}" destId="{A7C4CA8B-BBE8-4B1D-B301-F2AAEE746835}" srcOrd="8" destOrd="0" parTransId="{4826D91F-4DA6-4405-ABF7-15F64D5E7AD6}" sibTransId="{FC1AA1EE-3F38-4001-87DA-655EDCF13969}"/>
    <dgm:cxn modelId="{26666A33-9869-42E3-AB74-302A2347421F}" srcId="{43C4EC96-2DC0-4A43-9AE4-2572B1E31146}" destId="{73DDB589-EDC6-40BA-91F1-D28485CD63AA}" srcOrd="2" destOrd="0" parTransId="{53FC37E2-2B88-4F49-A5FE-07EE53FAC686}" sibTransId="{AB16A570-CB40-4373-ADA6-E57B6DCEE57B}"/>
    <dgm:cxn modelId="{CD1F4661-E69B-452D-80EB-4918A14A2833}" type="presOf" srcId="{C42F834A-1DEA-4ACE-BE7C-47C60F5B1CC7}" destId="{D27ECD5E-6EEB-459A-860A-6013284707A1}" srcOrd="0" destOrd="0" presId="urn:microsoft.com/office/officeart/2008/layout/LinedList"/>
    <dgm:cxn modelId="{591A866B-DE45-472C-BC59-80799FBDD2F9}" type="presOf" srcId="{43C4EC96-2DC0-4A43-9AE4-2572B1E31146}" destId="{DA43D9E8-7747-461E-87E1-CBC1786B52D5}" srcOrd="0" destOrd="0" presId="urn:microsoft.com/office/officeart/2008/layout/LinedList"/>
    <dgm:cxn modelId="{14ABB157-E990-4657-BB32-48F3950A96CB}" srcId="{43C4EC96-2DC0-4A43-9AE4-2572B1E31146}" destId="{C1FFBEA4-93E4-4216-9193-1F552913DD0C}" srcOrd="9" destOrd="0" parTransId="{BEDAB7F7-0089-48FD-B57D-46D1B1C43849}" sibTransId="{29082F4F-74C3-4707-83DA-08EB4ADB4CA4}"/>
    <dgm:cxn modelId="{E9D80283-58CD-4E91-8ACF-CE0BC63B8D0B}" type="presOf" srcId="{EA7A393E-63F0-40A4-A9D8-0091AD675338}" destId="{D071C034-9B10-47FA-B257-AE0124041609}" srcOrd="0" destOrd="0" presId="urn:microsoft.com/office/officeart/2008/layout/LinedList"/>
    <dgm:cxn modelId="{A3516790-06A0-4DFE-A63F-E9F68CB1BF1E}" type="presOf" srcId="{52E7084D-29FD-4FFA-B2D8-377F22527519}" destId="{245568CB-B9B9-4762-A089-70A02C7523F9}" srcOrd="0" destOrd="0" presId="urn:microsoft.com/office/officeart/2008/layout/LinedList"/>
    <dgm:cxn modelId="{4A7D5D92-5B27-4928-92B4-9D5A6F2CAEB1}" type="presOf" srcId="{C9313449-7265-482A-8E62-112284FFB402}" destId="{BC49254A-BEE1-4C92-B9E1-7F6CED7FBBD3}" srcOrd="0" destOrd="0" presId="urn:microsoft.com/office/officeart/2008/layout/LinedList"/>
    <dgm:cxn modelId="{1F696A99-C1E3-4626-9646-0E3344767B89}" type="presOf" srcId="{635C5FEA-CB01-4FF5-9042-A67F4039BEA8}" destId="{9C3088D8-0DD2-4AB5-A82D-34A90E043CE7}" srcOrd="0" destOrd="0" presId="urn:microsoft.com/office/officeart/2008/layout/LinedList"/>
    <dgm:cxn modelId="{047A2DA8-2E82-4AAA-BE2C-09881F028A7D}" type="presOf" srcId="{C1FFBEA4-93E4-4216-9193-1F552913DD0C}" destId="{B4587F2D-AE4E-4E46-AE52-C88014A20B00}" srcOrd="0" destOrd="0" presId="urn:microsoft.com/office/officeart/2008/layout/LinedList"/>
    <dgm:cxn modelId="{5C1945AA-ECE9-453B-BEB3-9EC8F91DEBCE}" type="presOf" srcId="{F401EDAB-375E-43BE-A685-5E659A7CE365}" destId="{166BC8D3-D1E7-4032-BF4F-8A977A8B15DE}" srcOrd="0" destOrd="0" presId="urn:microsoft.com/office/officeart/2008/layout/LinedList"/>
    <dgm:cxn modelId="{61AF65E6-FC28-4FFB-AC43-3AA56F3C2A8E}" srcId="{43C4EC96-2DC0-4A43-9AE4-2572B1E31146}" destId="{C42F834A-1DEA-4ACE-BE7C-47C60F5B1CC7}" srcOrd="6" destOrd="0" parTransId="{49A440B3-41A8-46D0-B32A-0902CA31CEC4}" sibTransId="{51B96794-24CF-4222-9350-C91E0D0967E1}"/>
    <dgm:cxn modelId="{7C189DE6-8571-4F8E-9953-C0BC7B48D2BB}" type="presOf" srcId="{73DDB589-EDC6-40BA-91F1-D28485CD63AA}" destId="{CDE884B0-E083-4C5B-BDCB-E7085C3C0DBD}" srcOrd="0" destOrd="0" presId="urn:microsoft.com/office/officeart/2008/layout/LinedList"/>
    <dgm:cxn modelId="{295078ED-4379-40F9-82CB-6D0BD2AE118D}" srcId="{43C4EC96-2DC0-4A43-9AE4-2572B1E31146}" destId="{CCC31994-4C60-4138-932F-97F2EC723B10}" srcOrd="0" destOrd="0" parTransId="{C7270720-6D07-47C3-9F68-0AB78016FDFE}" sibTransId="{8F36DC1A-D969-426E-923D-2ACFE82132A7}"/>
    <dgm:cxn modelId="{93E772F1-BC4E-47A1-ADDC-938A3FD72594}" srcId="{43C4EC96-2DC0-4A43-9AE4-2572B1E31146}" destId="{EA7A393E-63F0-40A4-A9D8-0091AD675338}" srcOrd="4" destOrd="0" parTransId="{9189FCAE-CCEF-48EC-A399-A52003B44030}" sibTransId="{27988348-1802-4A78-92EC-923EAACC6219}"/>
    <dgm:cxn modelId="{DE90BAFB-1923-4FB5-8619-6355A07E0083}" srcId="{43C4EC96-2DC0-4A43-9AE4-2572B1E31146}" destId="{52E7084D-29FD-4FFA-B2D8-377F22527519}" srcOrd="7" destOrd="0" parTransId="{A6402B52-EE1B-4996-900C-7BC2EBEE2447}" sibTransId="{9DB48A83-8257-45C5-8755-8B1E6D358FD4}"/>
    <dgm:cxn modelId="{30ED98FB-914A-4B4D-A709-2FC737CA4253}" type="presParOf" srcId="{DA43D9E8-7747-461E-87E1-CBC1786B52D5}" destId="{EC4EFE1A-EC8D-47B6-AD18-39E18FEF6543}" srcOrd="0" destOrd="0" presId="urn:microsoft.com/office/officeart/2008/layout/LinedList"/>
    <dgm:cxn modelId="{207BF4A2-E01E-4FA5-AE8C-BA3A6CB82879}" type="presParOf" srcId="{DA43D9E8-7747-461E-87E1-CBC1786B52D5}" destId="{8C0EA2DE-674C-4B18-8A04-0DB9BA964F27}" srcOrd="1" destOrd="0" presId="urn:microsoft.com/office/officeart/2008/layout/LinedList"/>
    <dgm:cxn modelId="{4C5AB5A8-7E58-4B9C-BEAB-036665FFCAC9}" type="presParOf" srcId="{8C0EA2DE-674C-4B18-8A04-0DB9BA964F27}" destId="{23C16ECE-077D-48C8-9028-DA91C07AE330}" srcOrd="0" destOrd="0" presId="urn:microsoft.com/office/officeart/2008/layout/LinedList"/>
    <dgm:cxn modelId="{F4145690-51BF-4D55-83E6-5741588854E9}" type="presParOf" srcId="{8C0EA2DE-674C-4B18-8A04-0DB9BA964F27}" destId="{BF5AA996-ECA2-45E1-AB18-7E8BEECC8DA1}" srcOrd="1" destOrd="0" presId="urn:microsoft.com/office/officeart/2008/layout/LinedList"/>
    <dgm:cxn modelId="{3C26DD89-DFCA-444C-B77D-5A484F07A67A}" type="presParOf" srcId="{DA43D9E8-7747-461E-87E1-CBC1786B52D5}" destId="{4C37AAE0-2D94-4B26-A6D6-AA1BAF0B6365}" srcOrd="2" destOrd="0" presId="urn:microsoft.com/office/officeart/2008/layout/LinedList"/>
    <dgm:cxn modelId="{C7BA8F70-8C43-422F-8522-A8319978CA04}" type="presParOf" srcId="{DA43D9E8-7747-461E-87E1-CBC1786B52D5}" destId="{D261955B-20E3-435B-A300-994EDF48112A}" srcOrd="3" destOrd="0" presId="urn:microsoft.com/office/officeart/2008/layout/LinedList"/>
    <dgm:cxn modelId="{A9AE2C91-B058-4658-A07A-2D68A6744DFF}" type="presParOf" srcId="{D261955B-20E3-435B-A300-994EDF48112A}" destId="{BC49254A-BEE1-4C92-B9E1-7F6CED7FBBD3}" srcOrd="0" destOrd="0" presId="urn:microsoft.com/office/officeart/2008/layout/LinedList"/>
    <dgm:cxn modelId="{70006385-F2BD-4B21-94F0-C6D6A567A552}" type="presParOf" srcId="{D261955B-20E3-435B-A300-994EDF48112A}" destId="{9CC23A4D-7BE4-4E83-8F04-432A28CF6C2A}" srcOrd="1" destOrd="0" presId="urn:microsoft.com/office/officeart/2008/layout/LinedList"/>
    <dgm:cxn modelId="{D1A18443-7DA7-4744-AC07-73CD53B4A52C}" type="presParOf" srcId="{DA43D9E8-7747-461E-87E1-CBC1786B52D5}" destId="{FECC41C2-647E-43F8-A5E0-9CCD6585FBF5}" srcOrd="4" destOrd="0" presId="urn:microsoft.com/office/officeart/2008/layout/LinedList"/>
    <dgm:cxn modelId="{24734A02-A14A-4952-8A52-5B4A11E0A4F4}" type="presParOf" srcId="{DA43D9E8-7747-461E-87E1-CBC1786B52D5}" destId="{8BD18C76-64EA-4402-9914-FEEC980CD0D3}" srcOrd="5" destOrd="0" presId="urn:microsoft.com/office/officeart/2008/layout/LinedList"/>
    <dgm:cxn modelId="{A80988A4-2F89-494E-8866-1BF8D29B0F9B}" type="presParOf" srcId="{8BD18C76-64EA-4402-9914-FEEC980CD0D3}" destId="{CDE884B0-E083-4C5B-BDCB-E7085C3C0DBD}" srcOrd="0" destOrd="0" presId="urn:microsoft.com/office/officeart/2008/layout/LinedList"/>
    <dgm:cxn modelId="{281F1852-FFC3-443B-9601-B9A99B07B471}" type="presParOf" srcId="{8BD18C76-64EA-4402-9914-FEEC980CD0D3}" destId="{9E3B521A-FE5D-46F5-8DBD-97276576AFC8}" srcOrd="1" destOrd="0" presId="urn:microsoft.com/office/officeart/2008/layout/LinedList"/>
    <dgm:cxn modelId="{7CDA2F14-85AD-47C0-A148-10A8F940F5AC}" type="presParOf" srcId="{DA43D9E8-7747-461E-87E1-CBC1786B52D5}" destId="{199E7B9B-5F7A-4050-A0AC-1477D2912686}" srcOrd="6" destOrd="0" presId="urn:microsoft.com/office/officeart/2008/layout/LinedList"/>
    <dgm:cxn modelId="{31C424D7-8067-4959-80DE-1D1FD05751E9}" type="presParOf" srcId="{DA43D9E8-7747-461E-87E1-CBC1786B52D5}" destId="{30185291-1DB2-4AE1-8737-BCA06C288CB4}" srcOrd="7" destOrd="0" presId="urn:microsoft.com/office/officeart/2008/layout/LinedList"/>
    <dgm:cxn modelId="{8C25291C-66A7-41CC-9247-D0A9CC8E7620}" type="presParOf" srcId="{30185291-1DB2-4AE1-8737-BCA06C288CB4}" destId="{166BC8D3-D1E7-4032-BF4F-8A977A8B15DE}" srcOrd="0" destOrd="0" presId="urn:microsoft.com/office/officeart/2008/layout/LinedList"/>
    <dgm:cxn modelId="{4440FC99-3507-438F-B789-ED6CA444B09C}" type="presParOf" srcId="{30185291-1DB2-4AE1-8737-BCA06C288CB4}" destId="{54230F41-856E-4310-BFEE-003CB6D08E52}" srcOrd="1" destOrd="0" presId="urn:microsoft.com/office/officeart/2008/layout/LinedList"/>
    <dgm:cxn modelId="{EAFBC8EE-76A6-4C36-B523-E64E938DAA0B}" type="presParOf" srcId="{DA43D9E8-7747-461E-87E1-CBC1786B52D5}" destId="{8EF2E854-0548-4320-8ECA-8E8110B5062B}" srcOrd="8" destOrd="0" presId="urn:microsoft.com/office/officeart/2008/layout/LinedList"/>
    <dgm:cxn modelId="{8D5056F9-DDFA-4394-A762-8672D05231B4}" type="presParOf" srcId="{DA43D9E8-7747-461E-87E1-CBC1786B52D5}" destId="{A4DBB17E-9788-4E13-A6A3-FB35AC86E2F3}" srcOrd="9" destOrd="0" presId="urn:microsoft.com/office/officeart/2008/layout/LinedList"/>
    <dgm:cxn modelId="{E945AAF2-2D93-4063-9FF2-7179B768D3D5}" type="presParOf" srcId="{A4DBB17E-9788-4E13-A6A3-FB35AC86E2F3}" destId="{D071C034-9B10-47FA-B257-AE0124041609}" srcOrd="0" destOrd="0" presId="urn:microsoft.com/office/officeart/2008/layout/LinedList"/>
    <dgm:cxn modelId="{452AA3DF-C22D-42E4-9367-1465986E1F10}" type="presParOf" srcId="{A4DBB17E-9788-4E13-A6A3-FB35AC86E2F3}" destId="{20616E5C-9601-475E-AFD2-62C05D2ACACA}" srcOrd="1" destOrd="0" presId="urn:microsoft.com/office/officeart/2008/layout/LinedList"/>
    <dgm:cxn modelId="{096D8DB9-837F-4626-85A5-18E6861D770B}" type="presParOf" srcId="{DA43D9E8-7747-461E-87E1-CBC1786B52D5}" destId="{28481BCC-E38E-4119-91B0-B90C676ED264}" srcOrd="10" destOrd="0" presId="urn:microsoft.com/office/officeart/2008/layout/LinedList"/>
    <dgm:cxn modelId="{A937A49E-BDE0-4A38-8854-19C1B5EF1F95}" type="presParOf" srcId="{DA43D9E8-7747-461E-87E1-CBC1786B52D5}" destId="{B89412B7-7E09-4DAF-908E-D17E2C68B5C1}" srcOrd="11" destOrd="0" presId="urn:microsoft.com/office/officeart/2008/layout/LinedList"/>
    <dgm:cxn modelId="{0E9A584A-FED6-4366-AFC1-E85A568F10FD}" type="presParOf" srcId="{B89412B7-7E09-4DAF-908E-D17E2C68B5C1}" destId="{9C3088D8-0DD2-4AB5-A82D-34A90E043CE7}" srcOrd="0" destOrd="0" presId="urn:microsoft.com/office/officeart/2008/layout/LinedList"/>
    <dgm:cxn modelId="{E2000714-59F5-4949-BE33-35D036AB2F66}" type="presParOf" srcId="{B89412B7-7E09-4DAF-908E-D17E2C68B5C1}" destId="{1AB26DFF-9C69-40C3-89E1-F364EAC4C81C}" srcOrd="1" destOrd="0" presId="urn:microsoft.com/office/officeart/2008/layout/LinedList"/>
    <dgm:cxn modelId="{4CEAA868-4ABD-42B4-A292-DCD091E4BA43}" type="presParOf" srcId="{DA43D9E8-7747-461E-87E1-CBC1786B52D5}" destId="{1A845A14-B62D-4B04-832A-60C0B60BB067}" srcOrd="12" destOrd="0" presId="urn:microsoft.com/office/officeart/2008/layout/LinedList"/>
    <dgm:cxn modelId="{C679D5B1-61DE-4EA8-935A-EB81075B0313}" type="presParOf" srcId="{DA43D9E8-7747-461E-87E1-CBC1786B52D5}" destId="{0850800A-CE8C-4F10-973E-83E00358940A}" srcOrd="13" destOrd="0" presId="urn:microsoft.com/office/officeart/2008/layout/LinedList"/>
    <dgm:cxn modelId="{079BD532-3A26-409C-8EC6-EA95012F8AD7}" type="presParOf" srcId="{0850800A-CE8C-4F10-973E-83E00358940A}" destId="{D27ECD5E-6EEB-459A-860A-6013284707A1}" srcOrd="0" destOrd="0" presId="urn:microsoft.com/office/officeart/2008/layout/LinedList"/>
    <dgm:cxn modelId="{E27B0FEE-C66F-4C1D-88CC-9C3336878796}" type="presParOf" srcId="{0850800A-CE8C-4F10-973E-83E00358940A}" destId="{6229190A-57DB-48C2-A9D6-D3B925C29A56}" srcOrd="1" destOrd="0" presId="urn:microsoft.com/office/officeart/2008/layout/LinedList"/>
    <dgm:cxn modelId="{4C335CF4-F759-4494-BB4E-BDB956C2BBA5}" type="presParOf" srcId="{DA43D9E8-7747-461E-87E1-CBC1786B52D5}" destId="{4D938137-FA37-4B78-A1B0-0FE5DF6656B8}" srcOrd="14" destOrd="0" presId="urn:microsoft.com/office/officeart/2008/layout/LinedList"/>
    <dgm:cxn modelId="{E3568102-7B96-435C-BC4B-37731674A793}" type="presParOf" srcId="{DA43D9E8-7747-461E-87E1-CBC1786B52D5}" destId="{0AF7608B-A563-4023-9ED4-3E96FC90B025}" srcOrd="15" destOrd="0" presId="urn:microsoft.com/office/officeart/2008/layout/LinedList"/>
    <dgm:cxn modelId="{92FFB8EA-F55E-4839-B936-D92589D64FF0}" type="presParOf" srcId="{0AF7608B-A563-4023-9ED4-3E96FC90B025}" destId="{245568CB-B9B9-4762-A089-70A02C7523F9}" srcOrd="0" destOrd="0" presId="urn:microsoft.com/office/officeart/2008/layout/LinedList"/>
    <dgm:cxn modelId="{64381CB9-ABBE-428D-98B6-553A963FE3F9}" type="presParOf" srcId="{0AF7608B-A563-4023-9ED4-3E96FC90B025}" destId="{2DB352BC-4E5D-4548-BB76-FBC15435E5E8}" srcOrd="1" destOrd="0" presId="urn:microsoft.com/office/officeart/2008/layout/LinedList"/>
    <dgm:cxn modelId="{1C92FDEC-2278-4C72-AEFF-5020DF1D78E4}" type="presParOf" srcId="{DA43D9E8-7747-461E-87E1-CBC1786B52D5}" destId="{804F612F-2D78-4E2E-87A4-22201459D6ED}" srcOrd="16" destOrd="0" presId="urn:microsoft.com/office/officeart/2008/layout/LinedList"/>
    <dgm:cxn modelId="{8A9AC7AF-19B7-4AD1-A826-96592398604F}" type="presParOf" srcId="{DA43D9E8-7747-461E-87E1-CBC1786B52D5}" destId="{647B75C1-7AE8-47D4-992B-44CD92E1294D}" srcOrd="17" destOrd="0" presId="urn:microsoft.com/office/officeart/2008/layout/LinedList"/>
    <dgm:cxn modelId="{9FF5969C-E872-4E60-BD65-27FC2407C190}" type="presParOf" srcId="{647B75C1-7AE8-47D4-992B-44CD92E1294D}" destId="{EB574DBD-A310-4A76-8D8D-8955967BEF3D}" srcOrd="0" destOrd="0" presId="urn:microsoft.com/office/officeart/2008/layout/LinedList"/>
    <dgm:cxn modelId="{F8190027-B83F-4497-9063-AFD254CEC904}" type="presParOf" srcId="{647B75C1-7AE8-47D4-992B-44CD92E1294D}" destId="{20EEEFE8-E636-49BD-8C4D-AF25FF55BC17}" srcOrd="1" destOrd="0" presId="urn:microsoft.com/office/officeart/2008/layout/LinedList"/>
    <dgm:cxn modelId="{564C5233-5FFD-449C-8077-A7498A7755CD}" type="presParOf" srcId="{DA43D9E8-7747-461E-87E1-CBC1786B52D5}" destId="{CC695B15-1EE6-48FD-841D-CB8A648DBED8}" srcOrd="18" destOrd="0" presId="urn:microsoft.com/office/officeart/2008/layout/LinedList"/>
    <dgm:cxn modelId="{524187FF-F7FF-49B7-B3B2-66D08E5391DD}" type="presParOf" srcId="{DA43D9E8-7747-461E-87E1-CBC1786B52D5}" destId="{2459C64B-B926-439A-AEB6-D33D6778A8A9}" srcOrd="19" destOrd="0" presId="urn:microsoft.com/office/officeart/2008/layout/LinedList"/>
    <dgm:cxn modelId="{D87B48B3-60CB-47F5-BA2A-CE60E1196062}" type="presParOf" srcId="{2459C64B-B926-439A-AEB6-D33D6778A8A9}" destId="{B4587F2D-AE4E-4E46-AE52-C88014A20B00}" srcOrd="0" destOrd="0" presId="urn:microsoft.com/office/officeart/2008/layout/LinedList"/>
    <dgm:cxn modelId="{2FC6B1E4-C417-4C7D-851F-4ECB44649361}" type="presParOf" srcId="{2459C64B-B926-439A-AEB6-D33D6778A8A9}" destId="{84E174C2-8F9B-42C0-A6C1-FF7602ADA39B}" srcOrd="1" destOrd="0" presId="urn:microsoft.com/office/officeart/2008/layout/LinedList"/>
    <dgm:cxn modelId="{B61DE6CF-F98F-415F-AB1A-FE94A1B6517E}" type="presParOf" srcId="{DA43D9E8-7747-461E-87E1-CBC1786B52D5}" destId="{5F3DE8BA-ECC6-4419-91E8-F204BAC43F85}" srcOrd="20" destOrd="0" presId="urn:microsoft.com/office/officeart/2008/layout/LinedList"/>
    <dgm:cxn modelId="{8ED26E96-FE5C-4F34-87A9-12BA71F6C4CF}" type="presParOf" srcId="{DA43D9E8-7747-461E-87E1-CBC1786B52D5}" destId="{7D9D6C09-F98B-4E28-86C1-DAF7BD50D988}" srcOrd="21" destOrd="0" presId="urn:microsoft.com/office/officeart/2008/layout/LinedList"/>
    <dgm:cxn modelId="{69B5F405-2787-4564-BE53-CAA0B70D6C96}" type="presParOf" srcId="{7D9D6C09-F98B-4E28-86C1-DAF7BD50D988}" destId="{D2B23A67-CFF0-400A-BB1B-7099971C3C7E}" srcOrd="0" destOrd="0" presId="urn:microsoft.com/office/officeart/2008/layout/LinedList"/>
    <dgm:cxn modelId="{C80E06A7-C896-48E1-9DB9-A1A8D1685745}" type="presParOf" srcId="{7D9D6C09-F98B-4E28-86C1-DAF7BD50D988}" destId="{3D221BD1-E9EE-4C8D-8DF1-563C0BF4F04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2145A-CDD2-4D40-AFB7-71B2FC14F462}">
      <dsp:nvSpPr>
        <dsp:cNvPr id="0" name=""/>
        <dsp:cNvSpPr/>
      </dsp:nvSpPr>
      <dsp:spPr>
        <a:xfrm>
          <a:off x="0" y="4332"/>
          <a:ext cx="6555347" cy="9228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A71B07-342E-4EE2-A561-B7B319AFB814}">
      <dsp:nvSpPr>
        <dsp:cNvPr id="0" name=""/>
        <dsp:cNvSpPr/>
      </dsp:nvSpPr>
      <dsp:spPr>
        <a:xfrm>
          <a:off x="279176" y="211984"/>
          <a:ext cx="507593" cy="507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913D3E-1CC8-4C15-8512-3AD942E40A19}">
      <dsp:nvSpPr>
        <dsp:cNvPr id="0" name=""/>
        <dsp:cNvSpPr/>
      </dsp:nvSpPr>
      <dsp:spPr>
        <a:xfrm>
          <a:off x="1065945" y="4332"/>
          <a:ext cx="5489401" cy="922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73" tIns="97673" rIns="97673" bIns="97673" numCol="1" spcCol="1270" anchor="ctr" anchorCtr="0">
          <a:noAutofit/>
        </a:bodyPr>
        <a:lstStyle/>
        <a:p>
          <a:pPr marL="0" lvl="0" indent="0" algn="l" defTabSz="844550">
            <a:lnSpc>
              <a:spcPct val="100000"/>
            </a:lnSpc>
            <a:spcBef>
              <a:spcPct val="0"/>
            </a:spcBef>
            <a:spcAft>
              <a:spcPct val="35000"/>
            </a:spcAft>
            <a:buNone/>
          </a:pPr>
          <a:r>
            <a:rPr lang="en-US" sz="1900" kern="1200"/>
            <a:t>Background</a:t>
          </a:r>
        </a:p>
      </dsp:txBody>
      <dsp:txXfrm>
        <a:off x="1065945" y="4332"/>
        <a:ext cx="5489401" cy="922896"/>
      </dsp:txXfrm>
    </dsp:sp>
    <dsp:sp modelId="{1CE83649-7B2E-4C67-A18F-7CEB5F603E6E}">
      <dsp:nvSpPr>
        <dsp:cNvPr id="0" name=""/>
        <dsp:cNvSpPr/>
      </dsp:nvSpPr>
      <dsp:spPr>
        <a:xfrm>
          <a:off x="0" y="1157953"/>
          <a:ext cx="6555347" cy="9228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F40C3C-30A6-41F8-9DBA-BB8769CF5355}">
      <dsp:nvSpPr>
        <dsp:cNvPr id="0" name=""/>
        <dsp:cNvSpPr/>
      </dsp:nvSpPr>
      <dsp:spPr>
        <a:xfrm>
          <a:off x="279176" y="1365605"/>
          <a:ext cx="507593" cy="507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5FEEF2-3B47-497C-8379-3D3DC94ECD5A}">
      <dsp:nvSpPr>
        <dsp:cNvPr id="0" name=""/>
        <dsp:cNvSpPr/>
      </dsp:nvSpPr>
      <dsp:spPr>
        <a:xfrm>
          <a:off x="1065945" y="1157953"/>
          <a:ext cx="5489401" cy="922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73" tIns="97673" rIns="97673" bIns="97673" numCol="1" spcCol="1270" anchor="ctr" anchorCtr="0">
          <a:noAutofit/>
        </a:bodyPr>
        <a:lstStyle/>
        <a:p>
          <a:pPr marL="0" lvl="0" indent="0" algn="l" defTabSz="844550">
            <a:lnSpc>
              <a:spcPct val="100000"/>
            </a:lnSpc>
            <a:spcBef>
              <a:spcPct val="0"/>
            </a:spcBef>
            <a:spcAft>
              <a:spcPct val="35000"/>
            </a:spcAft>
            <a:buNone/>
          </a:pPr>
          <a:r>
            <a:rPr lang="en-US" sz="1900" kern="1200"/>
            <a:t>Required Activities and Deliverables</a:t>
          </a:r>
        </a:p>
      </dsp:txBody>
      <dsp:txXfrm>
        <a:off x="1065945" y="1157953"/>
        <a:ext cx="5489401" cy="922896"/>
      </dsp:txXfrm>
    </dsp:sp>
    <dsp:sp modelId="{689EC7B7-A8ED-4668-B6AE-A060F9D2C8B7}">
      <dsp:nvSpPr>
        <dsp:cNvPr id="0" name=""/>
        <dsp:cNvSpPr/>
      </dsp:nvSpPr>
      <dsp:spPr>
        <a:xfrm>
          <a:off x="0" y="2311575"/>
          <a:ext cx="6555347" cy="9228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659D2-EA1F-4AB3-9F1E-6EEDA5D79CE2}">
      <dsp:nvSpPr>
        <dsp:cNvPr id="0" name=""/>
        <dsp:cNvSpPr/>
      </dsp:nvSpPr>
      <dsp:spPr>
        <a:xfrm>
          <a:off x="279176" y="2519226"/>
          <a:ext cx="507593" cy="5075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CF3BA2-7086-4CA8-BDCB-B9A19F722B25}">
      <dsp:nvSpPr>
        <dsp:cNvPr id="0" name=""/>
        <dsp:cNvSpPr/>
      </dsp:nvSpPr>
      <dsp:spPr>
        <a:xfrm>
          <a:off x="1065945" y="2311575"/>
          <a:ext cx="5489401" cy="922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73" tIns="97673" rIns="97673" bIns="97673" numCol="1" spcCol="1270" anchor="ctr" anchorCtr="0">
          <a:noAutofit/>
        </a:bodyPr>
        <a:lstStyle/>
        <a:p>
          <a:pPr marL="0" lvl="0" indent="0" algn="l" defTabSz="844550">
            <a:lnSpc>
              <a:spcPct val="100000"/>
            </a:lnSpc>
            <a:spcBef>
              <a:spcPct val="0"/>
            </a:spcBef>
            <a:spcAft>
              <a:spcPct val="35000"/>
            </a:spcAft>
            <a:buNone/>
          </a:pPr>
          <a:r>
            <a:rPr lang="en-US" sz="1900" kern="1200"/>
            <a:t>Professional Development and Technical Assistance</a:t>
          </a:r>
        </a:p>
      </dsp:txBody>
      <dsp:txXfrm>
        <a:off x="1065945" y="2311575"/>
        <a:ext cx="5489401" cy="922896"/>
      </dsp:txXfrm>
    </dsp:sp>
    <dsp:sp modelId="{F6717FEE-0627-4ECE-BA09-FD04CE2C0674}">
      <dsp:nvSpPr>
        <dsp:cNvPr id="0" name=""/>
        <dsp:cNvSpPr/>
      </dsp:nvSpPr>
      <dsp:spPr>
        <a:xfrm>
          <a:off x="0" y="3465196"/>
          <a:ext cx="6555347" cy="9228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67C977-9283-4A92-BC30-278F83625153}">
      <dsp:nvSpPr>
        <dsp:cNvPr id="0" name=""/>
        <dsp:cNvSpPr/>
      </dsp:nvSpPr>
      <dsp:spPr>
        <a:xfrm>
          <a:off x="279176" y="3672847"/>
          <a:ext cx="507593" cy="5075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48E8E7-C207-4B3F-AF9F-1A823A26803B}">
      <dsp:nvSpPr>
        <dsp:cNvPr id="0" name=""/>
        <dsp:cNvSpPr/>
      </dsp:nvSpPr>
      <dsp:spPr>
        <a:xfrm>
          <a:off x="1065945" y="3465196"/>
          <a:ext cx="5489401" cy="922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73" tIns="97673" rIns="97673" bIns="97673" numCol="1" spcCol="1270" anchor="ctr" anchorCtr="0">
          <a:noAutofit/>
        </a:bodyPr>
        <a:lstStyle/>
        <a:p>
          <a:pPr marL="0" lvl="0" indent="0" algn="l" defTabSz="844550">
            <a:lnSpc>
              <a:spcPct val="100000"/>
            </a:lnSpc>
            <a:spcBef>
              <a:spcPct val="0"/>
            </a:spcBef>
            <a:spcAft>
              <a:spcPct val="35000"/>
            </a:spcAft>
            <a:buNone/>
          </a:pPr>
          <a:r>
            <a:rPr lang="en-US" sz="1900" kern="1200"/>
            <a:t>Administrative Requirements and Reporting</a:t>
          </a:r>
        </a:p>
      </dsp:txBody>
      <dsp:txXfrm>
        <a:off x="1065945" y="3465196"/>
        <a:ext cx="5489401" cy="922896"/>
      </dsp:txXfrm>
    </dsp:sp>
    <dsp:sp modelId="{D4E98D69-C0B7-4D9B-AF14-A90B82A35667}">
      <dsp:nvSpPr>
        <dsp:cNvPr id="0" name=""/>
        <dsp:cNvSpPr/>
      </dsp:nvSpPr>
      <dsp:spPr>
        <a:xfrm>
          <a:off x="0" y="4618817"/>
          <a:ext cx="6555347" cy="9228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2E5C8-78F3-407A-9D50-ACBE0FE0C680}">
      <dsp:nvSpPr>
        <dsp:cNvPr id="0" name=""/>
        <dsp:cNvSpPr/>
      </dsp:nvSpPr>
      <dsp:spPr>
        <a:xfrm>
          <a:off x="279176" y="4826469"/>
          <a:ext cx="507593" cy="5075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6A0627-4A6E-4637-B22F-55E5AFE2B5C3}">
      <dsp:nvSpPr>
        <dsp:cNvPr id="0" name=""/>
        <dsp:cNvSpPr/>
      </dsp:nvSpPr>
      <dsp:spPr>
        <a:xfrm>
          <a:off x="1065945" y="4618817"/>
          <a:ext cx="5489401" cy="922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673" tIns="97673" rIns="97673" bIns="97673" numCol="1" spcCol="1270" anchor="ctr" anchorCtr="0">
          <a:noAutofit/>
        </a:bodyPr>
        <a:lstStyle/>
        <a:p>
          <a:pPr marL="0" lvl="0" indent="0" algn="l" defTabSz="844550">
            <a:lnSpc>
              <a:spcPct val="100000"/>
            </a:lnSpc>
            <a:spcBef>
              <a:spcPct val="0"/>
            </a:spcBef>
            <a:spcAft>
              <a:spcPct val="35000"/>
            </a:spcAft>
            <a:buNone/>
          </a:pPr>
          <a:r>
            <a:rPr lang="en-US" sz="1900" kern="1200"/>
            <a:t>Q and A</a:t>
          </a:r>
        </a:p>
      </dsp:txBody>
      <dsp:txXfrm>
        <a:off x="1065945" y="4618817"/>
        <a:ext cx="5489401" cy="9228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7D8D1-46BB-4C02-9EA8-E1E896F4D2D4}">
      <dsp:nvSpPr>
        <dsp:cNvPr id="0" name=""/>
        <dsp:cNvSpPr/>
      </dsp:nvSpPr>
      <dsp:spPr>
        <a:xfrm>
          <a:off x="-456087" y="14694"/>
          <a:ext cx="7286948" cy="1087301"/>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A37ACF5-47EF-4A68-9F10-C8DBFED16192}">
      <dsp:nvSpPr>
        <dsp:cNvPr id="0" name=""/>
        <dsp:cNvSpPr/>
      </dsp:nvSpPr>
      <dsp:spPr>
        <a:xfrm>
          <a:off x="-127178" y="259337"/>
          <a:ext cx="598015" cy="598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F388D48-CB1A-4C83-95D8-1A2CC84A2792}">
      <dsp:nvSpPr>
        <dsp:cNvPr id="0" name=""/>
        <dsp:cNvSpPr/>
      </dsp:nvSpPr>
      <dsp:spPr>
        <a:xfrm>
          <a:off x="799745" y="14694"/>
          <a:ext cx="3279126" cy="108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73" tIns="115073" rIns="115073" bIns="115073" numCol="1" spcCol="1270" anchor="ctr" anchorCtr="0">
          <a:noAutofit/>
        </a:bodyPr>
        <a:lstStyle/>
        <a:p>
          <a:pPr marL="0" lvl="0" indent="0" algn="l" defTabSz="844550">
            <a:lnSpc>
              <a:spcPct val="100000"/>
            </a:lnSpc>
            <a:spcBef>
              <a:spcPct val="0"/>
            </a:spcBef>
            <a:spcAft>
              <a:spcPct val="35000"/>
            </a:spcAft>
            <a:buNone/>
          </a:pPr>
          <a:r>
            <a:rPr lang="en-US" sz="1900" kern="1200"/>
            <a:t>Carry out</a:t>
          </a:r>
        </a:p>
      </dsp:txBody>
      <dsp:txXfrm>
        <a:off x="799745" y="14694"/>
        <a:ext cx="3279126" cy="1087301"/>
      </dsp:txXfrm>
    </dsp:sp>
    <dsp:sp modelId="{822D5CB1-B9B1-436F-B056-D506F1CFACA9}">
      <dsp:nvSpPr>
        <dsp:cNvPr id="0" name=""/>
        <dsp:cNvSpPr/>
      </dsp:nvSpPr>
      <dsp:spPr>
        <a:xfrm>
          <a:off x="2443519" y="34135"/>
          <a:ext cx="4393943" cy="108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73" tIns="115073" rIns="115073" bIns="115073" numCol="1" spcCol="1270" anchor="ctr" anchorCtr="0">
          <a:noAutofit/>
        </a:bodyPr>
        <a:lstStyle/>
        <a:p>
          <a:pPr marL="0" lvl="0" indent="0" algn="l" defTabSz="622300">
            <a:lnSpc>
              <a:spcPct val="100000"/>
            </a:lnSpc>
            <a:spcBef>
              <a:spcPct val="0"/>
            </a:spcBef>
            <a:spcAft>
              <a:spcPct val="35000"/>
            </a:spcAft>
            <a:buNone/>
          </a:pPr>
          <a:r>
            <a:rPr lang="en-US" sz="1400" kern="1200" dirty="0"/>
            <a:t>Carry out deliverables of the proposed scope of work, encompassing all required activities for the selected Objective. </a:t>
          </a:r>
        </a:p>
      </dsp:txBody>
      <dsp:txXfrm>
        <a:off x="2443519" y="34135"/>
        <a:ext cx="4393943" cy="1087301"/>
      </dsp:txXfrm>
    </dsp:sp>
    <dsp:sp modelId="{C6498CC0-D700-4EA6-AA4D-E66D98A6901A}">
      <dsp:nvSpPr>
        <dsp:cNvPr id="0" name=""/>
        <dsp:cNvSpPr/>
      </dsp:nvSpPr>
      <dsp:spPr>
        <a:xfrm>
          <a:off x="-456087" y="1373821"/>
          <a:ext cx="7286948" cy="1087301"/>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6EF3486-9F0F-441B-BB18-A57E65E095EB}">
      <dsp:nvSpPr>
        <dsp:cNvPr id="0" name=""/>
        <dsp:cNvSpPr/>
      </dsp:nvSpPr>
      <dsp:spPr>
        <a:xfrm>
          <a:off x="-127178" y="1618464"/>
          <a:ext cx="598015" cy="5980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E4BE395-6679-481A-ACBF-D7A859CC5FFC}">
      <dsp:nvSpPr>
        <dsp:cNvPr id="0" name=""/>
        <dsp:cNvSpPr/>
      </dsp:nvSpPr>
      <dsp:spPr>
        <a:xfrm>
          <a:off x="799745" y="1373821"/>
          <a:ext cx="3279126" cy="108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73" tIns="115073" rIns="115073" bIns="115073" numCol="1" spcCol="1270" anchor="ctr" anchorCtr="0">
          <a:noAutofit/>
        </a:bodyPr>
        <a:lstStyle/>
        <a:p>
          <a:pPr marL="0" lvl="0" indent="0" algn="l" defTabSz="844550">
            <a:lnSpc>
              <a:spcPct val="100000"/>
            </a:lnSpc>
            <a:spcBef>
              <a:spcPct val="0"/>
            </a:spcBef>
            <a:spcAft>
              <a:spcPct val="35000"/>
            </a:spcAft>
            <a:buNone/>
          </a:pPr>
          <a:r>
            <a:rPr lang="en-US" sz="1900" kern="1200"/>
            <a:t>Report on</a:t>
          </a:r>
        </a:p>
      </dsp:txBody>
      <dsp:txXfrm>
        <a:off x="799745" y="1373821"/>
        <a:ext cx="3279126" cy="1087301"/>
      </dsp:txXfrm>
    </dsp:sp>
    <dsp:sp modelId="{E0350874-F3EE-4760-9D0D-AA2508E0A7AA}">
      <dsp:nvSpPr>
        <dsp:cNvPr id="0" name=""/>
        <dsp:cNvSpPr/>
      </dsp:nvSpPr>
      <dsp:spPr>
        <a:xfrm>
          <a:off x="2480996" y="1358567"/>
          <a:ext cx="4079067" cy="108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73" tIns="115073" rIns="115073" bIns="115073" numCol="1" spcCol="1270" anchor="ctr" anchorCtr="0">
          <a:noAutofit/>
        </a:bodyPr>
        <a:lstStyle/>
        <a:p>
          <a:pPr marL="0" lvl="0" indent="0" algn="l" defTabSz="622300">
            <a:lnSpc>
              <a:spcPct val="100000"/>
            </a:lnSpc>
            <a:spcBef>
              <a:spcPct val="0"/>
            </a:spcBef>
            <a:spcAft>
              <a:spcPct val="35000"/>
            </a:spcAft>
            <a:buNone/>
          </a:pPr>
          <a:r>
            <a:rPr lang="en-US" sz="1400" kern="1200" dirty="0"/>
            <a:t>Report on achievement of performance metrics via required quarterly reporting and other supplemental reports as necessary.</a:t>
          </a:r>
        </a:p>
      </dsp:txBody>
      <dsp:txXfrm>
        <a:off x="2480996" y="1358567"/>
        <a:ext cx="4079067" cy="1087301"/>
      </dsp:txXfrm>
    </dsp:sp>
    <dsp:sp modelId="{D5F0D967-7BD5-464A-BCF3-92460E7393AE}">
      <dsp:nvSpPr>
        <dsp:cNvPr id="0" name=""/>
        <dsp:cNvSpPr/>
      </dsp:nvSpPr>
      <dsp:spPr>
        <a:xfrm>
          <a:off x="-456087" y="2732949"/>
          <a:ext cx="7286948" cy="1087301"/>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137CB4B-E920-499E-9AEA-FE2DA292F5E3}">
      <dsp:nvSpPr>
        <dsp:cNvPr id="0" name=""/>
        <dsp:cNvSpPr/>
      </dsp:nvSpPr>
      <dsp:spPr>
        <a:xfrm>
          <a:off x="-127178" y="2977592"/>
          <a:ext cx="598015" cy="5980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10AB30-5302-493E-A797-102E43C837DC}">
      <dsp:nvSpPr>
        <dsp:cNvPr id="0" name=""/>
        <dsp:cNvSpPr/>
      </dsp:nvSpPr>
      <dsp:spPr>
        <a:xfrm>
          <a:off x="799745" y="2732949"/>
          <a:ext cx="3279126" cy="108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73" tIns="115073" rIns="115073" bIns="115073" numCol="1" spcCol="1270" anchor="ctr" anchorCtr="0">
          <a:noAutofit/>
        </a:bodyPr>
        <a:lstStyle/>
        <a:p>
          <a:pPr marL="0" lvl="0" indent="0" algn="l" defTabSz="844550">
            <a:lnSpc>
              <a:spcPct val="100000"/>
            </a:lnSpc>
            <a:spcBef>
              <a:spcPct val="0"/>
            </a:spcBef>
            <a:spcAft>
              <a:spcPct val="35000"/>
            </a:spcAft>
            <a:buNone/>
          </a:pPr>
          <a:r>
            <a:rPr lang="en-US" sz="1900" kern="1200"/>
            <a:t>Submit</a:t>
          </a:r>
        </a:p>
      </dsp:txBody>
      <dsp:txXfrm>
        <a:off x="799745" y="2732949"/>
        <a:ext cx="3279126" cy="1087301"/>
      </dsp:txXfrm>
    </dsp:sp>
    <dsp:sp modelId="{E3DB9D0B-5D24-473E-BCA5-D55B16B1418C}">
      <dsp:nvSpPr>
        <dsp:cNvPr id="0" name=""/>
        <dsp:cNvSpPr/>
      </dsp:nvSpPr>
      <dsp:spPr>
        <a:xfrm>
          <a:off x="2311116" y="2774103"/>
          <a:ext cx="4578794" cy="108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73" tIns="115073" rIns="115073" bIns="115073" numCol="1" spcCol="1270" anchor="ctr" anchorCtr="0">
          <a:noAutofit/>
        </a:bodyPr>
        <a:lstStyle/>
        <a:p>
          <a:pPr marL="0" lvl="0" indent="0" algn="l" defTabSz="622300">
            <a:lnSpc>
              <a:spcPct val="100000"/>
            </a:lnSpc>
            <a:spcBef>
              <a:spcPct val="0"/>
            </a:spcBef>
            <a:spcAft>
              <a:spcPct val="35000"/>
            </a:spcAft>
            <a:buNone/>
          </a:pPr>
          <a:r>
            <a:rPr lang="en-US" sz="1400" kern="1200" dirty="0"/>
            <a:t>Submit required programmatic and fiscal reports on a quarterly basis per the schedule below to </a:t>
          </a:r>
          <a:r>
            <a:rPr lang="en-US" sz="1400" b="1" kern="1200" dirty="0">
              <a:hlinkClick xmlns:r="http://schemas.openxmlformats.org/officeDocument/2006/relationships" r:id="rId7"/>
            </a:rPr>
            <a:t>ICCB.cte@illinois.gov</a:t>
          </a:r>
          <a:r>
            <a:rPr lang="en-US" sz="1400" b="1" kern="1200" dirty="0"/>
            <a:t> and ICCB.grantpayments@illinois.gov </a:t>
          </a:r>
          <a:r>
            <a:rPr lang="en-US" sz="1400" kern="1200" dirty="0"/>
            <a:t>.   Reporting templates will be shared after today’s kickoff meeting.</a:t>
          </a:r>
        </a:p>
      </dsp:txBody>
      <dsp:txXfrm>
        <a:off x="2311116" y="2774103"/>
        <a:ext cx="4578794" cy="1087301"/>
      </dsp:txXfrm>
    </dsp:sp>
    <dsp:sp modelId="{1847CBE0-302E-4B5A-86C5-0C8D46502E3A}">
      <dsp:nvSpPr>
        <dsp:cNvPr id="0" name=""/>
        <dsp:cNvSpPr/>
      </dsp:nvSpPr>
      <dsp:spPr>
        <a:xfrm>
          <a:off x="-456087" y="4092076"/>
          <a:ext cx="7286948" cy="1087301"/>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CD857DF-9A89-4AA3-8B2B-2D610638D5BB}">
      <dsp:nvSpPr>
        <dsp:cNvPr id="0" name=""/>
        <dsp:cNvSpPr/>
      </dsp:nvSpPr>
      <dsp:spPr>
        <a:xfrm>
          <a:off x="-127178" y="4336719"/>
          <a:ext cx="598015" cy="598015"/>
        </a:xfrm>
        <a:prstGeom prst="rect">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DD17578-DF2C-46FC-A91C-C13B8C39BB6D}">
      <dsp:nvSpPr>
        <dsp:cNvPr id="0" name=""/>
        <dsp:cNvSpPr/>
      </dsp:nvSpPr>
      <dsp:spPr>
        <a:xfrm>
          <a:off x="799745" y="4092076"/>
          <a:ext cx="3279126" cy="108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73" tIns="115073" rIns="115073" bIns="115073" numCol="1" spcCol="1270" anchor="ctr" anchorCtr="0">
          <a:noAutofit/>
        </a:bodyPr>
        <a:lstStyle/>
        <a:p>
          <a:pPr marL="0" lvl="0" indent="0" algn="l" defTabSz="844550">
            <a:lnSpc>
              <a:spcPct val="100000"/>
            </a:lnSpc>
            <a:spcBef>
              <a:spcPct val="0"/>
            </a:spcBef>
            <a:spcAft>
              <a:spcPct val="35000"/>
            </a:spcAft>
            <a:buNone/>
          </a:pPr>
          <a:r>
            <a:rPr lang="en-US" sz="1900" kern="1200"/>
            <a:t>Participate in</a:t>
          </a:r>
        </a:p>
      </dsp:txBody>
      <dsp:txXfrm>
        <a:off x="799745" y="4092076"/>
        <a:ext cx="3279126" cy="1087301"/>
      </dsp:txXfrm>
    </dsp:sp>
    <dsp:sp modelId="{CE2B58E2-EDFF-4A68-A380-5C41BA52A5D6}">
      <dsp:nvSpPr>
        <dsp:cNvPr id="0" name=""/>
        <dsp:cNvSpPr/>
      </dsp:nvSpPr>
      <dsp:spPr>
        <a:xfrm>
          <a:off x="2655398" y="4332205"/>
          <a:ext cx="4076812" cy="7934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00" tIns="98400" rIns="98400" bIns="98400" numCol="1" spcCol="1270" anchor="ctr" anchorCtr="0">
          <a:noAutofit/>
        </a:bodyPr>
        <a:lstStyle/>
        <a:p>
          <a:pPr marL="0" lvl="0" indent="0" algn="l" defTabSz="622300">
            <a:lnSpc>
              <a:spcPct val="100000"/>
            </a:lnSpc>
            <a:spcBef>
              <a:spcPct val="0"/>
            </a:spcBef>
            <a:spcAft>
              <a:spcPct val="35000"/>
            </a:spcAft>
            <a:buNone/>
          </a:pPr>
          <a:r>
            <a:rPr lang="en-US" sz="1400" kern="1200" dirty="0"/>
            <a:t>Participate in any required Operational Meetings or learning workshops, including those led by IGEN through the EV Network. </a:t>
          </a:r>
        </a:p>
      </dsp:txBody>
      <dsp:txXfrm>
        <a:off x="2655398" y="4332205"/>
        <a:ext cx="4076812" cy="793495"/>
      </dsp:txXfrm>
    </dsp:sp>
    <dsp:sp modelId="{A2033B35-9E9F-4F4A-AFD1-24AA27CC5BB3}">
      <dsp:nvSpPr>
        <dsp:cNvPr id="0" name=""/>
        <dsp:cNvSpPr/>
      </dsp:nvSpPr>
      <dsp:spPr>
        <a:xfrm>
          <a:off x="-456087" y="5457553"/>
          <a:ext cx="7286948" cy="1087301"/>
        </a:xfrm>
        <a:prstGeom prst="roundRect">
          <a:avLst>
            <a:gd name="adj" fmla="val 10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A27D89C-B789-4A4A-9192-11933C6CC2F3}">
      <dsp:nvSpPr>
        <dsp:cNvPr id="0" name=""/>
        <dsp:cNvSpPr/>
      </dsp:nvSpPr>
      <dsp:spPr>
        <a:xfrm>
          <a:off x="-127178" y="5695846"/>
          <a:ext cx="598015" cy="598015"/>
        </a:xfrm>
        <a:prstGeom prst="rect">
          <a:avLst/>
        </a:prstGeom>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211C036-3D1E-4671-A39F-8E27659C96AE}">
      <dsp:nvSpPr>
        <dsp:cNvPr id="0" name=""/>
        <dsp:cNvSpPr/>
      </dsp:nvSpPr>
      <dsp:spPr>
        <a:xfrm>
          <a:off x="799745" y="5451203"/>
          <a:ext cx="3279126" cy="108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073" tIns="115073" rIns="115073" bIns="115073" numCol="1" spcCol="1270" anchor="ctr" anchorCtr="0">
          <a:noAutofit/>
        </a:bodyPr>
        <a:lstStyle/>
        <a:p>
          <a:pPr marL="0" lvl="0" indent="0" algn="l" defTabSz="844550">
            <a:lnSpc>
              <a:spcPct val="100000"/>
            </a:lnSpc>
            <a:spcBef>
              <a:spcPct val="0"/>
            </a:spcBef>
            <a:spcAft>
              <a:spcPct val="35000"/>
            </a:spcAft>
            <a:buNone/>
          </a:pPr>
          <a:r>
            <a:rPr lang="en-US" sz="1900" kern="1200"/>
            <a:t>Provide</a:t>
          </a:r>
        </a:p>
      </dsp:txBody>
      <dsp:txXfrm>
        <a:off x="799745" y="5451203"/>
        <a:ext cx="3279126" cy="1087301"/>
      </dsp:txXfrm>
    </dsp:sp>
    <dsp:sp modelId="{0C3AFB03-57B8-4F65-8B71-B3C867187DDB}">
      <dsp:nvSpPr>
        <dsp:cNvPr id="0" name=""/>
        <dsp:cNvSpPr/>
      </dsp:nvSpPr>
      <dsp:spPr>
        <a:xfrm>
          <a:off x="2615393" y="5506240"/>
          <a:ext cx="4023526" cy="98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850" tIns="109850" rIns="109850" bIns="109850" numCol="1" spcCol="1270" anchor="ctr" anchorCtr="0">
          <a:noAutofit/>
        </a:bodyPr>
        <a:lstStyle/>
        <a:p>
          <a:pPr marL="0" lvl="0" indent="0" algn="l" defTabSz="622300">
            <a:lnSpc>
              <a:spcPct val="100000"/>
            </a:lnSpc>
            <a:spcBef>
              <a:spcPct val="0"/>
            </a:spcBef>
            <a:spcAft>
              <a:spcPct val="35000"/>
            </a:spcAft>
            <a:buNone/>
          </a:pPr>
          <a:r>
            <a:rPr lang="en-US" sz="1400" kern="1200" dirty="0"/>
            <a:t>Provide to the ICCB copies of any curriculum, documents, toolkits, modules, etc., that are developed because of these grant funds.</a:t>
          </a:r>
        </a:p>
      </dsp:txBody>
      <dsp:txXfrm>
        <a:off x="2615393" y="5506240"/>
        <a:ext cx="4023526" cy="988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EFE1A-EC8D-47B6-AD18-39E18FEF6543}">
      <dsp:nvSpPr>
        <dsp:cNvPr id="0" name=""/>
        <dsp:cNvSpPr/>
      </dsp:nvSpPr>
      <dsp:spPr>
        <a:xfrm>
          <a:off x="0" y="2645"/>
          <a:ext cx="812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C16ECE-077D-48C8-9028-DA91C07AE330}">
      <dsp:nvSpPr>
        <dsp:cNvPr id="0" name=""/>
        <dsp:cNvSpPr/>
      </dsp:nvSpPr>
      <dsp:spPr>
        <a:xfrm>
          <a:off x="0" y="2645"/>
          <a:ext cx="8128000" cy="49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January 1, 2025: Grant Start Date; Funds can begin to be expended</a:t>
          </a:r>
        </a:p>
      </dsp:txBody>
      <dsp:txXfrm>
        <a:off x="0" y="2645"/>
        <a:ext cx="8128000" cy="492125"/>
      </dsp:txXfrm>
    </dsp:sp>
    <dsp:sp modelId="{4C37AAE0-2D94-4B26-A6D6-AA1BAF0B6365}">
      <dsp:nvSpPr>
        <dsp:cNvPr id="0" name=""/>
        <dsp:cNvSpPr/>
      </dsp:nvSpPr>
      <dsp:spPr>
        <a:xfrm>
          <a:off x="0" y="494770"/>
          <a:ext cx="812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49254A-BEE1-4C92-B9E1-7F6CED7FBBD3}">
      <dsp:nvSpPr>
        <dsp:cNvPr id="0" name=""/>
        <dsp:cNvSpPr/>
      </dsp:nvSpPr>
      <dsp:spPr>
        <a:xfrm>
          <a:off x="0" y="494770"/>
          <a:ext cx="8128000" cy="49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April 30, 2025: Quarter 1 Report Due to </a:t>
          </a:r>
          <a:r>
            <a:rPr lang="en-US" sz="1100" b="1" kern="1200" dirty="0">
              <a:hlinkClick xmlns:r="http://schemas.openxmlformats.org/officeDocument/2006/relationships" r:id="rId1"/>
            </a:rPr>
            <a:t>iccb.cte@illinois.gov</a:t>
          </a:r>
          <a:r>
            <a:rPr lang="en-US" sz="1100" b="1" kern="1200" dirty="0"/>
            <a:t> and </a:t>
          </a:r>
          <a:r>
            <a:rPr lang="en-US" sz="1100" b="1" kern="1200" dirty="0">
              <a:hlinkClick xmlns:r="http://schemas.openxmlformats.org/officeDocument/2006/relationships" r:id="rId2"/>
            </a:rPr>
            <a:t>ICCB.grantpayments@illinois.gov</a:t>
          </a:r>
          <a:r>
            <a:rPr lang="en-US" sz="1100" b="1" kern="1200" dirty="0"/>
            <a:t>. </a:t>
          </a:r>
        </a:p>
      </dsp:txBody>
      <dsp:txXfrm>
        <a:off x="0" y="494770"/>
        <a:ext cx="8128000" cy="492125"/>
      </dsp:txXfrm>
    </dsp:sp>
    <dsp:sp modelId="{FECC41C2-647E-43F8-A5E0-9CCD6585FBF5}">
      <dsp:nvSpPr>
        <dsp:cNvPr id="0" name=""/>
        <dsp:cNvSpPr/>
      </dsp:nvSpPr>
      <dsp:spPr>
        <a:xfrm>
          <a:off x="0" y="986895"/>
          <a:ext cx="812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884B0-E083-4C5B-BDCB-E7085C3C0DBD}">
      <dsp:nvSpPr>
        <dsp:cNvPr id="0" name=""/>
        <dsp:cNvSpPr/>
      </dsp:nvSpPr>
      <dsp:spPr>
        <a:xfrm>
          <a:off x="0" y="986895"/>
          <a:ext cx="8128000" cy="49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July 30, 2025: Quarter 2 Report Due to </a:t>
          </a:r>
          <a:r>
            <a:rPr lang="en-US" sz="1100" b="1" kern="1200" dirty="0">
              <a:hlinkClick xmlns:r="http://schemas.openxmlformats.org/officeDocument/2006/relationships" r:id="rId1"/>
            </a:rPr>
            <a:t>iccb.cte@illinois.gov</a:t>
          </a:r>
          <a:r>
            <a:rPr lang="en-US" sz="1100" b="1" kern="1200" dirty="0"/>
            <a:t> and </a:t>
          </a:r>
          <a:r>
            <a:rPr lang="en-US" sz="1100" b="1" kern="1200" dirty="0">
              <a:hlinkClick xmlns:r="http://schemas.openxmlformats.org/officeDocument/2006/relationships" r:id="rId2"/>
            </a:rPr>
            <a:t>ICCB.grantpayments@illinois.gov</a:t>
          </a:r>
          <a:r>
            <a:rPr lang="en-US" sz="1100" b="1" kern="1200" dirty="0"/>
            <a:t>.</a:t>
          </a:r>
          <a:endParaRPr lang="en-US" sz="1100" kern="1200" dirty="0"/>
        </a:p>
      </dsp:txBody>
      <dsp:txXfrm>
        <a:off x="0" y="986895"/>
        <a:ext cx="8128000" cy="492125"/>
      </dsp:txXfrm>
    </dsp:sp>
    <dsp:sp modelId="{199E7B9B-5F7A-4050-A0AC-1477D2912686}">
      <dsp:nvSpPr>
        <dsp:cNvPr id="0" name=""/>
        <dsp:cNvSpPr/>
      </dsp:nvSpPr>
      <dsp:spPr>
        <a:xfrm>
          <a:off x="0" y="1479020"/>
          <a:ext cx="812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6BC8D3-D1E7-4032-BF4F-8A977A8B15DE}">
      <dsp:nvSpPr>
        <dsp:cNvPr id="0" name=""/>
        <dsp:cNvSpPr/>
      </dsp:nvSpPr>
      <dsp:spPr>
        <a:xfrm>
          <a:off x="0" y="1479020"/>
          <a:ext cx="8128000" cy="49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October 30, 2025: Quarter 3 Report Due to </a:t>
          </a:r>
          <a:r>
            <a:rPr lang="en-US" sz="1100" b="1" kern="1200" dirty="0">
              <a:hlinkClick xmlns:r="http://schemas.openxmlformats.org/officeDocument/2006/relationships" r:id="rId1"/>
            </a:rPr>
            <a:t>iccb.cte@illinois.gov</a:t>
          </a:r>
          <a:r>
            <a:rPr lang="en-US" sz="1100" b="1" kern="1200" dirty="0"/>
            <a:t> and </a:t>
          </a:r>
          <a:r>
            <a:rPr lang="en-US" sz="1100" b="1" kern="1200" dirty="0">
              <a:hlinkClick xmlns:r="http://schemas.openxmlformats.org/officeDocument/2006/relationships" r:id="rId2"/>
            </a:rPr>
            <a:t>ICCB.grantpayments@illinois.gov</a:t>
          </a:r>
          <a:r>
            <a:rPr lang="en-US" sz="1100" b="1" kern="1200" dirty="0"/>
            <a:t>.</a:t>
          </a:r>
          <a:endParaRPr lang="en-US" sz="1100" kern="1200" dirty="0"/>
        </a:p>
      </dsp:txBody>
      <dsp:txXfrm>
        <a:off x="0" y="1479020"/>
        <a:ext cx="8128000" cy="492125"/>
      </dsp:txXfrm>
    </dsp:sp>
    <dsp:sp modelId="{8EF2E854-0548-4320-8ECA-8E8110B5062B}">
      <dsp:nvSpPr>
        <dsp:cNvPr id="0" name=""/>
        <dsp:cNvSpPr/>
      </dsp:nvSpPr>
      <dsp:spPr>
        <a:xfrm>
          <a:off x="0" y="1971145"/>
          <a:ext cx="812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71C034-9B10-47FA-B257-AE0124041609}">
      <dsp:nvSpPr>
        <dsp:cNvPr id="0" name=""/>
        <dsp:cNvSpPr/>
      </dsp:nvSpPr>
      <dsp:spPr>
        <a:xfrm>
          <a:off x="0" y="1971145"/>
          <a:ext cx="8128000" cy="49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November 1, 2025: Budget Modifications/Extension Requests due for Capacity Grants</a:t>
          </a:r>
        </a:p>
      </dsp:txBody>
      <dsp:txXfrm>
        <a:off x="0" y="1971145"/>
        <a:ext cx="8128000" cy="492125"/>
      </dsp:txXfrm>
    </dsp:sp>
    <dsp:sp modelId="{28481BCC-E38E-4119-91B0-B90C676ED264}">
      <dsp:nvSpPr>
        <dsp:cNvPr id="0" name=""/>
        <dsp:cNvSpPr/>
      </dsp:nvSpPr>
      <dsp:spPr>
        <a:xfrm>
          <a:off x="0" y="2463270"/>
          <a:ext cx="812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088D8-0DD2-4AB5-A82D-34A90E043CE7}">
      <dsp:nvSpPr>
        <dsp:cNvPr id="0" name=""/>
        <dsp:cNvSpPr/>
      </dsp:nvSpPr>
      <dsp:spPr>
        <a:xfrm>
          <a:off x="0" y="2463270"/>
          <a:ext cx="8128000" cy="49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December 31, 2025: Capacity-Building Grant End Date</a:t>
          </a:r>
        </a:p>
      </dsp:txBody>
      <dsp:txXfrm>
        <a:off x="0" y="2463270"/>
        <a:ext cx="8128000" cy="492125"/>
      </dsp:txXfrm>
    </dsp:sp>
    <dsp:sp modelId="{1A845A14-B62D-4B04-832A-60C0B60BB067}">
      <dsp:nvSpPr>
        <dsp:cNvPr id="0" name=""/>
        <dsp:cNvSpPr/>
      </dsp:nvSpPr>
      <dsp:spPr>
        <a:xfrm>
          <a:off x="0" y="2955396"/>
          <a:ext cx="812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7ECD5E-6EEB-459A-860A-6013284707A1}">
      <dsp:nvSpPr>
        <dsp:cNvPr id="0" name=""/>
        <dsp:cNvSpPr/>
      </dsp:nvSpPr>
      <dsp:spPr>
        <a:xfrm>
          <a:off x="0" y="2955396"/>
          <a:ext cx="8128000" cy="49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January 30, 2026: Quarter 4 Report Due to </a:t>
          </a:r>
          <a:r>
            <a:rPr lang="en-US" sz="1100" b="1" kern="1200" dirty="0">
              <a:hlinkClick xmlns:r="http://schemas.openxmlformats.org/officeDocument/2006/relationships" r:id="rId1"/>
            </a:rPr>
            <a:t>iccb.cte@illinois.gov</a:t>
          </a:r>
          <a:r>
            <a:rPr lang="en-US" sz="1100" b="1" kern="1200" dirty="0"/>
            <a:t> and </a:t>
          </a:r>
          <a:r>
            <a:rPr lang="en-US" sz="1100" b="1" kern="1200" dirty="0">
              <a:hlinkClick xmlns:r="http://schemas.openxmlformats.org/officeDocument/2006/relationships" r:id="rId2"/>
            </a:rPr>
            <a:t>ICCB.grantpayments@illinois.gov</a:t>
          </a:r>
          <a:r>
            <a:rPr lang="en-US" sz="1100" b="1" kern="1200" dirty="0"/>
            <a:t>.</a:t>
          </a:r>
          <a:endParaRPr lang="en-US" sz="1100" kern="1200" dirty="0"/>
        </a:p>
      </dsp:txBody>
      <dsp:txXfrm>
        <a:off x="0" y="2955396"/>
        <a:ext cx="8128000" cy="492125"/>
      </dsp:txXfrm>
    </dsp:sp>
    <dsp:sp modelId="{4D938137-FA37-4B78-A1B0-0FE5DF6656B8}">
      <dsp:nvSpPr>
        <dsp:cNvPr id="0" name=""/>
        <dsp:cNvSpPr/>
      </dsp:nvSpPr>
      <dsp:spPr>
        <a:xfrm>
          <a:off x="0" y="3447521"/>
          <a:ext cx="812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5568CB-B9B9-4762-A089-70A02C7523F9}">
      <dsp:nvSpPr>
        <dsp:cNvPr id="0" name=""/>
        <dsp:cNvSpPr/>
      </dsp:nvSpPr>
      <dsp:spPr>
        <a:xfrm>
          <a:off x="0" y="3447521"/>
          <a:ext cx="8128000" cy="49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April 30, 2026: Quarter 5 Report Due to </a:t>
          </a:r>
          <a:r>
            <a:rPr lang="en-US" sz="1100" kern="1200" dirty="0" err="1"/>
            <a:t>to</a:t>
          </a:r>
          <a:r>
            <a:rPr lang="en-US" sz="1100" kern="1200" dirty="0"/>
            <a:t> </a:t>
          </a:r>
          <a:r>
            <a:rPr lang="en-US" sz="1100" b="1" kern="1200" dirty="0">
              <a:hlinkClick xmlns:r="http://schemas.openxmlformats.org/officeDocument/2006/relationships" r:id="rId1"/>
            </a:rPr>
            <a:t>iccb.cte@illinois.gov</a:t>
          </a:r>
          <a:r>
            <a:rPr lang="en-US" sz="1100" b="1" kern="1200" dirty="0"/>
            <a:t> and </a:t>
          </a:r>
          <a:r>
            <a:rPr lang="en-US" sz="1100" b="1" kern="1200" dirty="0">
              <a:hlinkClick xmlns:r="http://schemas.openxmlformats.org/officeDocument/2006/relationships" r:id="rId2"/>
            </a:rPr>
            <a:t>ICCB.grantpayments@illinois.gov</a:t>
          </a:r>
          <a:r>
            <a:rPr lang="en-US" sz="1100" b="1" kern="1200" dirty="0"/>
            <a:t>.</a:t>
          </a:r>
          <a:r>
            <a:rPr lang="en-US" sz="1100" kern="1200" dirty="0"/>
            <a:t> (For B Grants Only)</a:t>
          </a:r>
        </a:p>
      </dsp:txBody>
      <dsp:txXfrm>
        <a:off x="0" y="3447521"/>
        <a:ext cx="8128000" cy="492125"/>
      </dsp:txXfrm>
    </dsp:sp>
    <dsp:sp modelId="{804F612F-2D78-4E2E-87A4-22201459D6ED}">
      <dsp:nvSpPr>
        <dsp:cNvPr id="0" name=""/>
        <dsp:cNvSpPr/>
      </dsp:nvSpPr>
      <dsp:spPr>
        <a:xfrm>
          <a:off x="0" y="3939646"/>
          <a:ext cx="812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574DBD-A310-4A76-8D8D-8955967BEF3D}">
      <dsp:nvSpPr>
        <dsp:cNvPr id="0" name=""/>
        <dsp:cNvSpPr/>
      </dsp:nvSpPr>
      <dsp:spPr>
        <a:xfrm>
          <a:off x="0" y="3939646"/>
          <a:ext cx="8128000" cy="49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May 1, 2026: Budget Modifications due for Development/Expansion Grants</a:t>
          </a:r>
        </a:p>
      </dsp:txBody>
      <dsp:txXfrm>
        <a:off x="0" y="3939646"/>
        <a:ext cx="8128000" cy="492125"/>
      </dsp:txXfrm>
    </dsp:sp>
    <dsp:sp modelId="{CC695B15-1EE6-48FD-841D-CB8A648DBED8}">
      <dsp:nvSpPr>
        <dsp:cNvPr id="0" name=""/>
        <dsp:cNvSpPr/>
      </dsp:nvSpPr>
      <dsp:spPr>
        <a:xfrm>
          <a:off x="0" y="4431771"/>
          <a:ext cx="812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587F2D-AE4E-4E46-AE52-C88014A20B00}">
      <dsp:nvSpPr>
        <dsp:cNvPr id="0" name=""/>
        <dsp:cNvSpPr/>
      </dsp:nvSpPr>
      <dsp:spPr>
        <a:xfrm>
          <a:off x="0" y="4431771"/>
          <a:ext cx="8128000" cy="49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June 30, 2026: Development/Expansion Grants End Date</a:t>
          </a:r>
        </a:p>
      </dsp:txBody>
      <dsp:txXfrm>
        <a:off x="0" y="4431771"/>
        <a:ext cx="8128000" cy="492125"/>
      </dsp:txXfrm>
    </dsp:sp>
    <dsp:sp modelId="{5F3DE8BA-ECC6-4419-91E8-F204BAC43F85}">
      <dsp:nvSpPr>
        <dsp:cNvPr id="0" name=""/>
        <dsp:cNvSpPr/>
      </dsp:nvSpPr>
      <dsp:spPr>
        <a:xfrm>
          <a:off x="0" y="4923896"/>
          <a:ext cx="8128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B23A67-CFF0-400A-BB1B-7099971C3C7E}">
      <dsp:nvSpPr>
        <dsp:cNvPr id="0" name=""/>
        <dsp:cNvSpPr/>
      </dsp:nvSpPr>
      <dsp:spPr>
        <a:xfrm>
          <a:off x="0" y="4923896"/>
          <a:ext cx="8128000" cy="4921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July 30, 2026: Quarter 6 Report Due to </a:t>
          </a:r>
          <a:r>
            <a:rPr lang="en-US" sz="1100" b="1" kern="1200" dirty="0">
              <a:hlinkClick xmlns:r="http://schemas.openxmlformats.org/officeDocument/2006/relationships" r:id="rId1"/>
            </a:rPr>
            <a:t>iccb.cte@illinois.gov</a:t>
          </a:r>
          <a:r>
            <a:rPr lang="en-US" sz="1100" b="1" kern="1200" dirty="0"/>
            <a:t> and </a:t>
          </a:r>
          <a:r>
            <a:rPr lang="en-US" sz="1100" b="1" kern="1200" dirty="0">
              <a:hlinkClick xmlns:r="http://schemas.openxmlformats.org/officeDocument/2006/relationships" r:id="rId2"/>
            </a:rPr>
            <a:t>ICCB.grantpayments@illinois.gov</a:t>
          </a:r>
          <a:r>
            <a:rPr lang="en-US" sz="1100" b="1" kern="1200" dirty="0"/>
            <a:t>.</a:t>
          </a:r>
          <a:r>
            <a:rPr lang="en-US" sz="1100" kern="1200" dirty="0"/>
            <a:t>  (For B Grants Only)</a:t>
          </a:r>
        </a:p>
        <a:p>
          <a:pPr marL="0" lvl="0" indent="0" algn="l" defTabSz="488950">
            <a:lnSpc>
              <a:spcPct val="90000"/>
            </a:lnSpc>
            <a:spcBef>
              <a:spcPct val="0"/>
            </a:spcBef>
            <a:spcAft>
              <a:spcPct val="35000"/>
            </a:spcAft>
            <a:buNone/>
          </a:pPr>
          <a:endParaRPr lang="en-US" sz="1100" kern="1200" dirty="0"/>
        </a:p>
      </dsp:txBody>
      <dsp:txXfrm>
        <a:off x="0" y="4923896"/>
        <a:ext cx="8128000" cy="49212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Tasha</a:t>
            </a: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endParaRPr dirty="0"/>
          </a:p>
        </p:txBody>
      </p:sp>
      <p:sp>
        <p:nvSpPr>
          <p:cNvPr id="199" name="Google Shape;1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694d151af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694d151af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p>
          <a:p>
            <a:pPr marL="0" lvl="0" indent="0" algn="l" rtl="0">
              <a:spcBef>
                <a:spcPts val="0"/>
              </a:spcBef>
              <a:spcAft>
                <a:spcPts val="0"/>
              </a:spcAft>
              <a:buNone/>
            </a:pPr>
            <a:r>
              <a:rPr lang="en-US" dirty="0"/>
              <a:t>Up to date 8/6/24; UPDATE to include R3 when Program Offerings Charts received.</a:t>
            </a:r>
          </a:p>
          <a:p>
            <a:pPr marL="0" lvl="0" indent="0" algn="l" rtl="0">
              <a:spcBef>
                <a:spcPts val="0"/>
              </a:spcBef>
              <a:spcAft>
                <a:spcPts val="0"/>
              </a:spcAft>
              <a:buNone/>
            </a:pPr>
            <a:endParaRPr dirty="0"/>
          </a:p>
        </p:txBody>
      </p:sp>
      <p:sp>
        <p:nvSpPr>
          <p:cNvPr id="232" name="Google Shape;232;g2694d151af1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694d151af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694d151af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800" b="1" dirty="0"/>
              <a:t>Dana</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800" dirty="0"/>
              <a:t>Up to date 8/6</a:t>
            </a:r>
          </a:p>
          <a:p>
            <a:pPr marL="0" lvl="0" indent="0" algn="l" rtl="0">
              <a:spcBef>
                <a:spcPts val="0"/>
              </a:spcBef>
              <a:spcAft>
                <a:spcPts val="0"/>
              </a:spcAft>
              <a:buNone/>
            </a:pPr>
            <a:endParaRPr lang="en-US" sz="1800" b="1" dirty="0"/>
          </a:p>
        </p:txBody>
      </p:sp>
      <p:sp>
        <p:nvSpPr>
          <p:cNvPr id="232" name="Google Shape;232;g2694d151af1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extLst>
      <p:ext uri="{BB962C8B-B14F-4D97-AF65-F5344CB8AC3E}">
        <p14:creationId xmlns:p14="http://schemas.microsoft.com/office/powerpoint/2010/main" val="593487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694d151af1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2694d151af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p>
          <a:p>
            <a:pPr marL="0" lvl="0" indent="0" algn="l" rtl="0">
              <a:spcBef>
                <a:spcPts val="0"/>
              </a:spcBef>
              <a:spcAft>
                <a:spcPts val="0"/>
              </a:spcAft>
              <a:buNone/>
            </a:pPr>
            <a:r>
              <a:rPr lang="en-US" dirty="0"/>
              <a:t>Up to date 3/11/25</a:t>
            </a:r>
            <a:endParaRPr dirty="0"/>
          </a:p>
        </p:txBody>
      </p:sp>
      <p:sp>
        <p:nvSpPr>
          <p:cNvPr id="232" name="Google Shape;232;g2694d151af1_0_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extLst>
      <p:ext uri="{BB962C8B-B14F-4D97-AF65-F5344CB8AC3E}">
        <p14:creationId xmlns:p14="http://schemas.microsoft.com/office/powerpoint/2010/main" val="3101300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694d151af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endParaRPr dirty="0"/>
          </a:p>
        </p:txBody>
      </p:sp>
      <p:sp>
        <p:nvSpPr>
          <p:cNvPr id="238" name="Google Shape;238;g2694d151af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endParaRPr dirty="0"/>
          </a:p>
        </p:txBody>
      </p:sp>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694d151af1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endParaRPr dirty="0"/>
          </a:p>
        </p:txBody>
      </p:sp>
      <p:sp>
        <p:nvSpPr>
          <p:cNvPr id="238" name="Google Shape;238;g2694d151af1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593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 – review definitions – these are the numbers colleges are reporting in the performance metrics table to ICCB each quarter during the Rev Up EV grant period.</a:t>
            </a:r>
            <a:endParaRPr dirty="0"/>
          </a:p>
        </p:txBody>
      </p:sp>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21973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 – Objective A reporting instructions – including instructions for submitting budget modifications and quarterly reports to both the ICCB.CTE@illinois.gov and ICCB.grantpayments@illinois.gov email addresses by the due dates. </a:t>
            </a:r>
            <a:br>
              <a:rPr lang="en-US" dirty="0"/>
            </a:br>
            <a:r>
              <a:rPr lang="en-US" dirty="0"/>
              <a:t>Obj A. group - November 1, 2025, is the last day to submit budget modifications for review.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If this guidance is not followed, your reports will be marked late until the ICCB.cte@Illinois.gov email inbox RECIEVES your colleges report. Although the Rev Up EV grant does not monitor, this is import for the chain of custody process for reporting.</a:t>
            </a:r>
            <a:endParaRPr dirty="0"/>
          </a:p>
        </p:txBody>
      </p:sp>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3766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 – Objective A quarterly report template form – narrative on the left, performance metrics on the right.</a:t>
            </a:r>
          </a:p>
          <a:p>
            <a:pPr marL="0" lvl="0" indent="0" algn="l" rtl="0">
              <a:spcBef>
                <a:spcPts val="0"/>
              </a:spcBef>
              <a:spcAft>
                <a:spcPts val="0"/>
              </a:spcAft>
              <a:buNone/>
            </a:pPr>
            <a:endParaRPr dirty="0"/>
          </a:p>
        </p:txBody>
      </p:sp>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79928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694d151af1_0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Tasha</a:t>
            </a:r>
            <a:endParaRPr dirty="0"/>
          </a:p>
        </p:txBody>
      </p:sp>
      <p:sp>
        <p:nvSpPr>
          <p:cNvPr id="99" name="Google Shape;99;g2694d151af1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 - Objective B reporting instructions – including instructions for submitting budget modifications and quarterly reports to both the ICCB.CTE@illinois.gov and ICCB.grantpayments@illinois.gov email addresses by the due dates.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Obj. B group – May 1, 2026, is the last day to submit budget modifications for review.</a:t>
            </a:r>
          </a:p>
          <a:p>
            <a:pPr marL="0" lvl="0" indent="0" algn="l" rtl="0">
              <a:spcBef>
                <a:spcPts val="0"/>
              </a:spcBef>
              <a:spcAft>
                <a:spcPts val="0"/>
              </a:spcAft>
              <a:buNone/>
            </a:pPr>
            <a:endParaRPr dirty="0"/>
          </a:p>
        </p:txBody>
      </p:sp>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66341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 – Objective B quarterly report template form</a:t>
            </a:r>
            <a:endParaRPr dirty="0"/>
          </a:p>
        </p:txBody>
      </p:sp>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7243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 – Obj. B performance metrics table – BE SURE to fill out this out completely each quarter. If the number is zero, report it.</a:t>
            </a:r>
            <a:endParaRPr dirty="0"/>
          </a:p>
        </p:txBody>
      </p:sp>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22635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a:t>
            </a:r>
          </a:p>
          <a:p>
            <a:pPr marL="0" lvl="0" indent="0" algn="l" rtl="0">
              <a:spcBef>
                <a:spcPts val="0"/>
              </a:spcBef>
              <a:spcAft>
                <a:spcPts val="0"/>
              </a:spcAft>
              <a:buNone/>
            </a:pPr>
            <a:endParaRPr dirty="0"/>
          </a:p>
        </p:txBody>
      </p:sp>
      <p:sp>
        <p:nvSpPr>
          <p:cNvPr id="351" name="Google Shape;35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998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a:t>
            </a:r>
            <a:endParaRPr dirty="0"/>
          </a:p>
        </p:txBody>
      </p:sp>
      <p:sp>
        <p:nvSpPr>
          <p:cNvPr id="363" name="Google Shape;36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67931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a:t>
            </a:r>
            <a:endParaRPr dirty="0"/>
          </a:p>
        </p:txBody>
      </p:sp>
      <p:sp>
        <p:nvSpPr>
          <p:cNvPr id="369" name="Google Shape;36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92927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66308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Chris</a:t>
            </a:r>
          </a:p>
          <a:p>
            <a:pPr marL="0" lvl="0" indent="0" algn="l" rtl="0">
              <a:spcBef>
                <a:spcPts val="0"/>
              </a:spcBef>
              <a:spcAft>
                <a:spcPts val="0"/>
              </a:spcAft>
              <a:buNone/>
            </a:pPr>
            <a:r>
              <a:rPr lang="en-US" dirty="0"/>
              <a:t>ICCB will reach out to primary and secondary contacts to get this information.</a:t>
            </a:r>
            <a:endParaRPr dirty="0"/>
          </a:p>
        </p:txBody>
      </p:sp>
      <p:sp>
        <p:nvSpPr>
          <p:cNvPr id="412" name="Google Shape;41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4231248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 </a:t>
            </a:r>
          </a:p>
        </p:txBody>
      </p:sp>
      <p:sp>
        <p:nvSpPr>
          <p:cNvPr id="424" name="Google Shape;42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2719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p>
        </p:txBody>
      </p:sp>
      <p:sp>
        <p:nvSpPr>
          <p:cNvPr id="430" name="Google Shape;43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8654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Tasha</a:t>
            </a:r>
          </a:p>
          <a:p>
            <a:pPr marL="0" lvl="0" indent="0" algn="l" rtl="0">
              <a:spcBef>
                <a:spcPts val="0"/>
              </a:spcBef>
              <a:spcAft>
                <a:spcPts val="0"/>
              </a:spcAft>
              <a:buNone/>
            </a:pPr>
            <a:r>
              <a:rPr lang="en-US" dirty="0"/>
              <a:t>Dana – self introduce</a:t>
            </a:r>
          </a:p>
          <a:p>
            <a:pPr marL="0" lvl="0" indent="0" algn="l" rtl="0">
              <a:spcBef>
                <a:spcPts val="0"/>
              </a:spcBef>
              <a:spcAft>
                <a:spcPts val="0"/>
              </a:spcAft>
              <a:buNone/>
            </a:pPr>
            <a:r>
              <a:rPr lang="en-US" dirty="0"/>
              <a:t>Chris– self introduce</a:t>
            </a:r>
            <a:endParaRPr dirty="0"/>
          </a:p>
        </p:txBody>
      </p:sp>
      <p:sp>
        <p:nvSpPr>
          <p:cNvPr id="112" name="Google Shape;1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9640387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 </a:t>
            </a:r>
          </a:p>
          <a:p>
            <a:pPr marL="0" lvl="0" indent="0" algn="l" rtl="0">
              <a:spcBef>
                <a:spcPts val="0"/>
              </a:spcBef>
              <a:spcAft>
                <a:spcPts val="0"/>
              </a:spcAft>
              <a:buNone/>
            </a:pPr>
            <a:endParaRPr lang="en-US" dirty="0"/>
          </a:p>
        </p:txBody>
      </p:sp>
      <p:sp>
        <p:nvSpPr>
          <p:cNvPr id="436" name="Google Shape;43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083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Turn it over to IGEN</a:t>
            </a:r>
            <a:endParaRPr dirty="0"/>
          </a:p>
        </p:txBody>
      </p:sp>
      <p:sp>
        <p:nvSpPr>
          <p:cNvPr id="255" name="Google Shape;25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IGEN</a:t>
            </a:r>
            <a:endParaRPr dirty="0"/>
          </a:p>
        </p:txBody>
      </p:sp>
      <p:sp>
        <p:nvSpPr>
          <p:cNvPr id="112" name="Google Shape;11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IGEN</a:t>
            </a:r>
          </a:p>
          <a:p>
            <a:pPr marL="0" lvl="0" indent="0" algn="l" rtl="0">
              <a:spcBef>
                <a:spcPts val="0"/>
              </a:spcBef>
              <a:spcAft>
                <a:spcPts val="0"/>
              </a:spcAft>
              <a:buNone/>
            </a:pPr>
            <a:endParaRPr dirty="0"/>
          </a:p>
        </p:txBody>
      </p:sp>
      <p:sp>
        <p:nvSpPr>
          <p:cNvPr id="266" name="Google Shape;26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IGEN</a:t>
            </a:r>
          </a:p>
          <a:p>
            <a:pPr marL="0" lvl="0" indent="0" algn="l" rtl="0">
              <a:spcBef>
                <a:spcPts val="0"/>
              </a:spcBef>
              <a:spcAft>
                <a:spcPts val="0"/>
              </a:spcAft>
              <a:buNone/>
            </a:pPr>
            <a:endParaRPr dirty="0"/>
          </a:p>
        </p:txBody>
      </p:sp>
      <p:sp>
        <p:nvSpPr>
          <p:cNvPr id="274" name="Google Shape;27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b91f128d0c_4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IGEN</a:t>
            </a:r>
            <a:endParaRPr dirty="0"/>
          </a:p>
        </p:txBody>
      </p:sp>
      <p:sp>
        <p:nvSpPr>
          <p:cNvPr id="280" name="Google Shape;280;g2b91f128d0c_4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IGEN</a:t>
            </a:r>
          </a:p>
          <a:p>
            <a:pPr marL="0" lvl="0" indent="0" algn="l" rtl="0">
              <a:spcBef>
                <a:spcPts val="0"/>
              </a:spcBef>
              <a:spcAft>
                <a:spcPts val="0"/>
              </a:spcAft>
              <a:buNone/>
            </a:pPr>
            <a:r>
              <a:rPr lang="en-US" dirty="0"/>
              <a:t>Share updated EV network meeting schedule.</a:t>
            </a:r>
          </a:p>
        </p:txBody>
      </p:sp>
      <p:sp>
        <p:nvSpPr>
          <p:cNvPr id="424" name="Google Shape;42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3832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2b91f128d0c_4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2b91f128d0c_4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IGEN</a:t>
            </a:r>
          </a:p>
          <a:p>
            <a:pPr marL="0" lvl="0" indent="0" algn="l" rtl="0">
              <a:spcBef>
                <a:spcPts val="0"/>
              </a:spcBef>
              <a:spcAft>
                <a:spcPts val="0"/>
              </a:spcAft>
              <a:buNone/>
            </a:pPr>
            <a:r>
              <a:rPr lang="en-US" dirty="0"/>
              <a:t>NEEDS UPDATED from AUGUST 2024-Fall 2025 – critical to mention the forthcoming Drive-In event </a:t>
            </a:r>
            <a:r>
              <a:rPr lang="en-US" dirty="0">
                <a:sym typeface="Wingdings" panose="05000000000000000000" pitchFamily="2" charset="2"/>
              </a:rPr>
              <a:t> Fall 2025, central location TBD, colleges can host individual events with press releases and local media coverage, including social media coverage.</a:t>
            </a:r>
            <a:endParaRPr dirty="0"/>
          </a:p>
        </p:txBody>
      </p:sp>
      <p:sp>
        <p:nvSpPr>
          <p:cNvPr id="303" name="Google Shape;303;g2b91f128d0c_4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b91f128d0c_1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b91f128d0c_1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IGEN</a:t>
            </a:r>
          </a:p>
          <a:p>
            <a:pPr marL="0" lvl="0" indent="0" algn="l" rtl="0">
              <a:spcBef>
                <a:spcPts val="0"/>
              </a:spcBef>
              <a:spcAft>
                <a:spcPts val="0"/>
              </a:spcAft>
              <a:buNone/>
            </a:pPr>
            <a:endParaRPr dirty="0"/>
          </a:p>
        </p:txBody>
      </p:sp>
      <p:sp>
        <p:nvSpPr>
          <p:cNvPr id="310" name="Google Shape;310;g2b91f128d0c_1_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b91f128d0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2b91f128d0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IGEN</a:t>
            </a:r>
          </a:p>
          <a:p>
            <a:pPr marL="0" lvl="0" indent="0" algn="l" rtl="0">
              <a:spcBef>
                <a:spcPts val="0"/>
              </a:spcBef>
              <a:spcAft>
                <a:spcPts val="0"/>
              </a:spcAft>
              <a:buNone/>
            </a:pPr>
            <a:endParaRPr dirty="0"/>
          </a:p>
        </p:txBody>
      </p:sp>
      <p:sp>
        <p:nvSpPr>
          <p:cNvPr id="320" name="Google Shape;320;g2b91f128d0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endParaRPr dirty="0"/>
          </a:p>
        </p:txBody>
      </p:sp>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2b91f128d0c_1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2b91f128d0c_1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IGEN</a:t>
            </a:r>
          </a:p>
          <a:p>
            <a:pPr marL="0" lvl="0" indent="0" algn="l" rtl="0">
              <a:spcBef>
                <a:spcPts val="0"/>
              </a:spcBef>
              <a:spcAft>
                <a:spcPts val="0"/>
              </a:spcAft>
              <a:buNone/>
            </a:pPr>
            <a:r>
              <a:rPr lang="en-US" dirty="0"/>
              <a:t>Turn it back over to Dana for wrap up.</a:t>
            </a:r>
          </a:p>
          <a:p>
            <a:pPr marL="0" lvl="0" indent="0" algn="l" rtl="0">
              <a:spcBef>
                <a:spcPts val="0"/>
              </a:spcBef>
              <a:spcAft>
                <a:spcPts val="0"/>
              </a:spcAft>
              <a:buNone/>
            </a:pPr>
            <a:endParaRPr dirty="0"/>
          </a:p>
        </p:txBody>
      </p:sp>
      <p:sp>
        <p:nvSpPr>
          <p:cNvPr id="342" name="Google Shape;342;g2b91f128d0c_1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 Wrap up – send questions to ICCB.cte@Illinois.gov email inbox</a:t>
            </a:r>
          </a:p>
          <a:p>
            <a:pPr marL="0" lvl="0" indent="0" algn="l" rtl="0">
              <a:spcBef>
                <a:spcPts val="0"/>
              </a:spcBef>
              <a:spcAft>
                <a:spcPts val="0"/>
              </a:spcAft>
              <a:buNone/>
            </a:pPr>
            <a:br>
              <a:rPr lang="en-US" dirty="0"/>
            </a:br>
            <a:r>
              <a:rPr lang="en-US" dirty="0"/>
              <a:t>Next steps: Follow up with your corresponding IGEN coaches to connect </a:t>
            </a:r>
            <a:r>
              <a:rPr lang="en-US"/>
              <a:t>with folks from </a:t>
            </a:r>
            <a:r>
              <a:rPr lang="en-US" dirty="0"/>
              <a:t>other Rev Up EV community colleges. </a:t>
            </a:r>
          </a:p>
          <a:p>
            <a:pPr marL="0" lvl="0" indent="0" algn="l" rtl="0">
              <a:spcBef>
                <a:spcPts val="0"/>
              </a:spcBef>
              <a:spcAft>
                <a:spcPts val="0"/>
              </a:spcAft>
              <a:buNone/>
            </a:pPr>
            <a:r>
              <a:rPr lang="en-US" dirty="0"/>
              <a:t>Upcoming technical assistance sessions in April and June, the IGEN conference hosted at Kankakee Community College on Wednesday, April 2</a:t>
            </a:r>
            <a:r>
              <a:rPr lang="en-US" baseline="30000" dirty="0"/>
              <a:t>nd</a:t>
            </a:r>
            <a:r>
              <a:rPr lang="en-US" dirty="0"/>
              <a:t> and 3</a:t>
            </a:r>
            <a:r>
              <a:rPr lang="en-US" baseline="30000" dirty="0"/>
              <a:t>rd</a:t>
            </a:r>
            <a:r>
              <a:rPr lang="en-US" dirty="0"/>
              <a:t>, the Rev Up EV industry collaborative will be held on Wednesday, May 28</a:t>
            </a:r>
            <a:r>
              <a:rPr lang="en-US" baseline="30000" dirty="0"/>
              <a:t>th</a:t>
            </a:r>
            <a:r>
              <a:rPr lang="en-US" dirty="0"/>
              <a:t> at TCCI Manufacturing in Decatur, and a fall 2025 “EV Drive-In” event aimed to include students.</a:t>
            </a:r>
          </a:p>
        </p:txBody>
      </p:sp>
      <p:sp>
        <p:nvSpPr>
          <p:cNvPr id="442" name="Google Shape;442;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endParaRPr dirty="0"/>
          </a:p>
        </p:txBody>
      </p:sp>
      <p:sp>
        <p:nvSpPr>
          <p:cNvPr id="146" name="Google Shape;14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p>
          <a:p>
            <a:pPr marL="0" lvl="0" indent="0" algn="l" rtl="0">
              <a:spcBef>
                <a:spcPts val="0"/>
              </a:spcBef>
              <a:spcAft>
                <a:spcPts val="0"/>
              </a:spcAft>
              <a:buNone/>
            </a:pPr>
            <a:r>
              <a:rPr lang="en-US" dirty="0"/>
              <a:t>Totals updated 3/6/25 –DW</a:t>
            </a:r>
          </a:p>
          <a:p>
            <a:pPr marL="0" lvl="0" indent="0" algn="l" rtl="0">
              <a:spcBef>
                <a:spcPts val="0"/>
              </a:spcBef>
              <a:spcAft>
                <a:spcPts val="0"/>
              </a:spcAft>
              <a:buNone/>
            </a:pPr>
            <a:endParaRPr lang="en-US" b="1" dirty="0"/>
          </a:p>
        </p:txBody>
      </p:sp>
      <p:sp>
        <p:nvSpPr>
          <p:cNvPr id="158" name="Google Shape;15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endParaRPr dirty="0"/>
          </a:p>
        </p:txBody>
      </p:sp>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endParaRPr dirty="0"/>
          </a:p>
        </p:txBody>
      </p:sp>
      <p:sp>
        <p:nvSpPr>
          <p:cNvPr id="179" name="Google Shape;17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Dana</a:t>
            </a:r>
            <a:endParaRPr lang="en-US" sz="1200" dirty="0"/>
          </a:p>
          <a:p>
            <a:pPr marL="0" lvl="0" indent="0" algn="l" rtl="0">
              <a:spcBef>
                <a:spcPts val="0"/>
              </a:spcBef>
              <a:spcAft>
                <a:spcPts val="0"/>
              </a:spcAft>
              <a:buNone/>
            </a:pPr>
            <a:endParaRPr lang="en-US" dirty="0"/>
          </a:p>
        </p:txBody>
      </p:sp>
      <p:sp>
        <p:nvSpPr>
          <p:cNvPr id="192" name="Google Shape;1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 name="Google Shape;1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2"/>
          <p:cNvSpPr>
            <a:spLocks noGrp="1"/>
          </p:cNvSpPr>
          <p:nvPr>
            <p:ph type="pic" idx="2"/>
          </p:nvPr>
        </p:nvSpPr>
        <p:spPr>
          <a:xfrm>
            <a:off x="5183188" y="987425"/>
            <a:ext cx="6172200" cy="4873625"/>
          </a:xfrm>
          <a:prstGeom prst="rect">
            <a:avLst/>
          </a:prstGeom>
          <a:noFill/>
          <a:ln>
            <a:noFill/>
          </a:ln>
        </p:spPr>
      </p:sp>
      <p:sp>
        <p:nvSpPr>
          <p:cNvPr id="68" name="Google Shape;68;p4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mailto:ICCB.grantpayments@illinois.gov" TargetMode="External"/><Relationship Id="rId4" Type="http://schemas.openxmlformats.org/officeDocument/2006/relationships/diagramLayout" Target="../diagrams/layout3.xml"/><Relationship Id="rId9" Type="http://schemas.openxmlformats.org/officeDocument/2006/relationships/hyperlink" Target="mailto:ICCB.cte@illinois.gov" TargetMode="External"/></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png"/><Relationship Id="rId7" Type="http://schemas.openxmlformats.org/officeDocument/2006/relationships/hyperlink" Target="https://www.iccb.org/grant-opportunitie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Rev%20Up%20EV%20Resources__Logo_Powerpoint/Budget%20Modification%20Form%20NON-%20GATA.pdf" TargetMode="External"/><Relationship Id="rId5" Type="http://schemas.openxmlformats.org/officeDocument/2006/relationships/hyperlink" Target="mailto:ICCB.grantpayments@illinois.gov" TargetMode="External"/><Relationship Id="rId4" Type="http://schemas.openxmlformats.org/officeDocument/2006/relationships/hyperlink" Target="mailto:ICCB.cte@illinois.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hyperlink" Target="mailto:ICCB.cte@illinois.gov" TargetMode="External"/><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1.jp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eg"/><Relationship Id="rId7"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 Id="rId9" Type="http://schemas.openxmlformats.org/officeDocument/2006/relationships/image" Target="../media/image36.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image" Target="../media/image45.svg"/><Relationship Id="rId3" Type="http://schemas.microsoft.com/office/2018/10/relationships/comments" Target="../comments/modernComment_10F_0.xml"/><Relationship Id="rId7"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43.svg"/><Relationship Id="rId5" Type="http://schemas.openxmlformats.org/officeDocument/2006/relationships/image" Target="../media/image42.png"/><Relationship Id="rId10" Type="http://schemas.openxmlformats.org/officeDocument/2006/relationships/image" Target="../media/image47.svg"/><Relationship Id="rId4" Type="http://schemas.openxmlformats.org/officeDocument/2006/relationships/image" Target="../media/image2.png"/><Relationship Id="rId9"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zoom.us/j/99652862122?pwd=bEdXMytrZ241OCtEam1nakM3RHhldz09"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9.png"/></Relationships>
</file>

<file path=ppt/slides/_rels/slide41.xml.rels><?xml version="1.0" encoding="UTF-8" standalone="yes"?>
<Relationships xmlns="http://schemas.openxmlformats.org/package/2006/relationships"><Relationship Id="rId3" Type="http://schemas.openxmlformats.org/officeDocument/2006/relationships/hyperlink" Target="mailto:ICCB.cte@illinois.gov" TargetMode="Externa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5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energyequity.illinois.gov/content/dam/soi/en/web/energyequity/documents/2023-03-mar/training-program-inventory_1128.pdf"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
        <p:cNvGrpSpPr/>
        <p:nvPr/>
      </p:nvGrpSpPr>
      <p:grpSpPr>
        <a:xfrm>
          <a:off x="0" y="0"/>
          <a:ext cx="0" cy="0"/>
          <a:chOff x="0" y="0"/>
          <a:chExt cx="0" cy="0"/>
        </a:xfrm>
      </p:grpSpPr>
      <p:sp>
        <p:nvSpPr>
          <p:cNvPr id="88" name="Google Shape;88;p1">
            <a:extLs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Google Shape;89;p1">
            <a:extLst>
              <a:ext uri="{C183D7F6-B498-43B3-948B-1728B52AA6E4}">
                <adec:decorative xmlns:adec="http://schemas.microsoft.com/office/drawing/2017/decorative" val="1"/>
              </a:ext>
            </a:extLst>
          </p:cNvPr>
          <p:cNvSpPr/>
          <p:nvPr/>
        </p:nvSpPr>
        <p:spPr>
          <a:xfrm>
            <a:off x="3048" y="-21248"/>
            <a:ext cx="12188952" cy="4551895"/>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Google Shape;90;p1"/>
          <p:cNvSpPr txBox="1">
            <a:spLocks noGrp="1"/>
          </p:cNvSpPr>
          <p:nvPr>
            <p:ph type="title"/>
          </p:nvPr>
        </p:nvSpPr>
        <p:spPr>
          <a:xfrm>
            <a:off x="139235" y="725767"/>
            <a:ext cx="6621458" cy="305276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FFFFFF"/>
              </a:buClr>
              <a:buSzPts val="8000"/>
              <a:buFont typeface="Calibri"/>
              <a:buNone/>
            </a:pPr>
            <a:r>
              <a:rPr lang="en-US" sz="6500" b="1" dirty="0">
                <a:solidFill>
                  <a:srgbClr val="FFFFFF"/>
                </a:solidFill>
                <a:latin typeface="Calibri"/>
                <a:ea typeface="Calibri"/>
                <a:cs typeface="Calibri"/>
                <a:sym typeface="Calibri"/>
              </a:rPr>
              <a:t>Rev Up EV round 3 Kick Off Meeting</a:t>
            </a:r>
            <a:endParaRPr sz="6500" dirty="0"/>
          </a:p>
        </p:txBody>
      </p:sp>
      <p:sp>
        <p:nvSpPr>
          <p:cNvPr id="91" name="Google Shape;91;p1">
            <a:extLst>
              <a:ext uri="{C183D7F6-B498-43B3-948B-1728B52AA6E4}">
                <adec:decorative xmlns:adec="http://schemas.microsoft.com/office/drawing/2017/decorative" val="1"/>
              </a:ext>
            </a:extLst>
          </p:cNvPr>
          <p:cNvSpPr/>
          <p:nvPr/>
        </p:nvSpPr>
        <p:spPr>
          <a:xfrm>
            <a:off x="8727747" y="4208147"/>
            <a:ext cx="339126" cy="1938528"/>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a:extLst>
              <a:ext uri="{C183D7F6-B498-43B3-948B-1728B52AA6E4}">
                <adec:decorative xmlns:adec="http://schemas.microsoft.com/office/drawing/2017/decorative" val="1"/>
              </a:ext>
            </a:extLst>
          </p:cNvPr>
          <p:cNvSpPr/>
          <p:nvPr/>
        </p:nvSpPr>
        <p:spPr>
          <a:xfrm>
            <a:off x="8728739" y="4098333"/>
            <a:ext cx="201857" cy="1874520"/>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a:extLst>
              <a:ext uri="{C183D7F6-B498-43B3-948B-1728B52AA6E4}">
                <adec:decorative xmlns:adec="http://schemas.microsoft.com/office/drawing/2017/decorative" val="1"/>
              </a:ext>
            </a:extLst>
          </p:cNvPr>
          <p:cNvSpPr/>
          <p:nvPr/>
        </p:nvSpPr>
        <p:spPr>
          <a:xfrm>
            <a:off x="-3048" y="4098334"/>
            <a:ext cx="8933019" cy="177393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
          <p:cNvSpPr txBox="1">
            <a:spLocks noGrp="1"/>
          </p:cNvSpPr>
          <p:nvPr>
            <p:ph type="body" idx="1"/>
          </p:nvPr>
        </p:nvSpPr>
        <p:spPr>
          <a:xfrm>
            <a:off x="456528" y="4288092"/>
            <a:ext cx="8473755" cy="1495002"/>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FEFFFF"/>
              </a:buClr>
              <a:buSzPct val="100000"/>
              <a:buNone/>
            </a:pPr>
            <a:r>
              <a:rPr lang="en-US" sz="1800" dirty="0">
                <a:solidFill>
                  <a:srgbClr val="FEFFFF"/>
                </a:solidFill>
                <a:latin typeface="Calibri"/>
                <a:ea typeface="Calibri"/>
                <a:cs typeface="Calibri"/>
                <a:sym typeface="Calibri"/>
              </a:rPr>
              <a:t>Natasha Allan, Associate Deputy Director for </a:t>
            </a:r>
            <a:r>
              <a:rPr lang="en-US" sz="1800" dirty="0">
                <a:solidFill>
                  <a:srgbClr val="FEFFFF"/>
                </a:solidFill>
              </a:rPr>
              <a:t>Career &amp; Technical Education (CTE)</a:t>
            </a:r>
            <a:r>
              <a:rPr lang="en-US" sz="1800" dirty="0">
                <a:solidFill>
                  <a:srgbClr val="FEFFFF"/>
                </a:solidFill>
                <a:latin typeface="Calibri"/>
                <a:ea typeface="Calibri"/>
                <a:cs typeface="Calibri"/>
                <a:sym typeface="Calibri"/>
              </a:rPr>
              <a:t>, ICCB</a:t>
            </a:r>
            <a:endParaRPr sz="1400" dirty="0"/>
          </a:p>
          <a:p>
            <a:pPr marL="0" lvl="0" indent="0" algn="l" rtl="0">
              <a:lnSpc>
                <a:spcPct val="90000"/>
              </a:lnSpc>
              <a:spcBef>
                <a:spcPts val="1000"/>
              </a:spcBef>
              <a:spcAft>
                <a:spcPts val="0"/>
              </a:spcAft>
              <a:buClr>
                <a:srgbClr val="FEFFFF"/>
              </a:buClr>
              <a:buSzPct val="100000"/>
              <a:buNone/>
            </a:pPr>
            <a:r>
              <a:rPr lang="en-US" sz="1800" dirty="0">
                <a:solidFill>
                  <a:srgbClr val="FEFFFF"/>
                </a:solidFill>
              </a:rPr>
              <a:t>Dana Wynn, Director for Clean Energy Programs, ICCB</a:t>
            </a:r>
          </a:p>
          <a:p>
            <a:pPr marL="0" lvl="0" indent="0" algn="l" rtl="0">
              <a:lnSpc>
                <a:spcPct val="90000"/>
              </a:lnSpc>
              <a:spcBef>
                <a:spcPts val="1000"/>
              </a:spcBef>
              <a:spcAft>
                <a:spcPts val="0"/>
              </a:spcAft>
              <a:buClr>
                <a:srgbClr val="FEFFFF"/>
              </a:buClr>
              <a:buSzPct val="100000"/>
              <a:buNone/>
            </a:pPr>
            <a:r>
              <a:rPr lang="en-US" sz="1800" dirty="0">
                <a:solidFill>
                  <a:srgbClr val="FEFFFF"/>
                </a:solidFill>
              </a:rPr>
              <a:t>Chris Blankenhorn</a:t>
            </a:r>
            <a:r>
              <a:rPr lang="en-US" sz="1800" dirty="0">
                <a:solidFill>
                  <a:srgbClr val="FEFFFF"/>
                </a:solidFill>
                <a:latin typeface="Calibri"/>
                <a:ea typeface="Calibri"/>
                <a:cs typeface="Calibri"/>
                <a:sym typeface="Calibri"/>
              </a:rPr>
              <a:t>, Assistant Director for Compliance, ICCB </a:t>
            </a:r>
            <a:endParaRPr lang="en-US" sz="1800" dirty="0">
              <a:solidFill>
                <a:srgbClr val="FEFFFF"/>
              </a:solidFill>
            </a:endParaRPr>
          </a:p>
          <a:p>
            <a:pPr marL="0" lvl="0" indent="0" algn="l" rtl="0">
              <a:lnSpc>
                <a:spcPct val="90000"/>
              </a:lnSpc>
              <a:spcBef>
                <a:spcPts val="1000"/>
              </a:spcBef>
              <a:spcAft>
                <a:spcPts val="0"/>
              </a:spcAft>
              <a:buClr>
                <a:srgbClr val="FEFFFF"/>
              </a:buClr>
              <a:buSzPct val="100000"/>
              <a:buNone/>
            </a:pPr>
            <a:endParaRPr lang="en-US" sz="1800" dirty="0">
              <a:solidFill>
                <a:srgbClr val="FEFFFF"/>
              </a:solidFill>
              <a:latin typeface="Calibri"/>
              <a:ea typeface="Calibri"/>
              <a:cs typeface="Calibri"/>
              <a:sym typeface="Calibri"/>
            </a:endParaRPr>
          </a:p>
          <a:p>
            <a:pPr marL="0" lvl="0" indent="0" algn="l" rtl="0">
              <a:lnSpc>
                <a:spcPct val="90000"/>
              </a:lnSpc>
              <a:spcBef>
                <a:spcPts val="1000"/>
              </a:spcBef>
              <a:spcAft>
                <a:spcPts val="0"/>
              </a:spcAft>
              <a:buClr>
                <a:srgbClr val="FEFFFF"/>
              </a:buClr>
              <a:buSzPct val="100000"/>
              <a:buNone/>
            </a:pPr>
            <a:r>
              <a:rPr lang="en-US" sz="1800" dirty="0">
                <a:solidFill>
                  <a:srgbClr val="FEFFFF"/>
                </a:solidFill>
                <a:latin typeface="Calibri"/>
                <a:ea typeface="Calibri"/>
                <a:cs typeface="Calibri"/>
                <a:sym typeface="Calibri"/>
              </a:rPr>
              <a:t>March 11, 2025</a:t>
            </a:r>
          </a:p>
        </p:txBody>
      </p:sp>
      <p:sp>
        <p:nvSpPr>
          <p:cNvPr id="95" name="Google Shape;95;p1">
            <a:extLst>
              <a:ext uri="{C183D7F6-B498-43B3-948B-1728B52AA6E4}">
                <adec:decorative xmlns:adec="http://schemas.microsoft.com/office/drawing/2017/decorative" val="1"/>
              </a:ext>
            </a:extLst>
          </p:cNvPr>
          <p:cNvSpPr/>
          <p:nvPr/>
        </p:nvSpPr>
        <p:spPr>
          <a:xfrm>
            <a:off x="9066873" y="4377267"/>
            <a:ext cx="3122079" cy="177393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6" name="Google Shape;96;p1" descr="Logo, company name&#10;&#10;Description automatically generated"/>
          <p:cNvPicPr preferRelativeResize="0"/>
          <p:nvPr/>
        </p:nvPicPr>
        <p:blipFill rotWithShape="1">
          <a:blip r:embed="rId3">
            <a:alphaModFix/>
          </a:blip>
          <a:srcRect/>
          <a:stretch/>
        </p:blipFill>
        <p:spPr>
          <a:xfrm>
            <a:off x="9725313" y="4570620"/>
            <a:ext cx="2088657" cy="1383735"/>
          </a:xfrm>
          <a:prstGeom prst="rect">
            <a:avLst/>
          </a:prstGeom>
          <a:noFill/>
          <a:ln>
            <a:noFill/>
          </a:ln>
        </p:spPr>
      </p:pic>
      <p:pic>
        <p:nvPicPr>
          <p:cNvPr id="2" name="Picture 1" descr="A green text on a black background">
            <a:extLst>
              <a:ext uri="{FF2B5EF4-FFF2-40B4-BE49-F238E27FC236}">
                <a16:creationId xmlns:a16="http://schemas.microsoft.com/office/drawing/2014/main" id="{47E2A870-9B68-761E-690E-4782A75B8233}"/>
              </a:ext>
            </a:extLst>
          </p:cNvPr>
          <p:cNvPicPr>
            <a:picLocks noChangeAspect="1"/>
          </p:cNvPicPr>
          <p:nvPr/>
        </p:nvPicPr>
        <p:blipFill>
          <a:blip r:embed="rId4"/>
          <a:stretch>
            <a:fillRect/>
          </a:stretch>
        </p:blipFill>
        <p:spPr>
          <a:xfrm>
            <a:off x="6573039" y="-311569"/>
            <a:ext cx="5803567" cy="36272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5EE0CD9-817E-2D1B-E62A-2B828FFAB2C0}"/>
              </a:ext>
            </a:extLst>
          </p:cNvPr>
          <p:cNvSpPr/>
          <p:nvPr/>
        </p:nvSpPr>
        <p:spPr>
          <a:xfrm>
            <a:off x="8124135" y="437043"/>
            <a:ext cx="2870200" cy="474006"/>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Rev Up EV round 3</a:t>
            </a:r>
          </a:p>
        </p:txBody>
      </p:sp>
      <p:pic>
        <p:nvPicPr>
          <p:cNvPr id="3" name="Picture 2" descr="Map&#10;&#10;AI-generated content may be incorrect.">
            <a:extLst>
              <a:ext uri="{FF2B5EF4-FFF2-40B4-BE49-F238E27FC236}">
                <a16:creationId xmlns:a16="http://schemas.microsoft.com/office/drawing/2014/main" id="{682F9E46-BF31-5365-B28D-35DBBAA5FDB1}"/>
              </a:ext>
            </a:extLst>
          </p:cNvPr>
          <p:cNvPicPr>
            <a:picLocks noChangeAspect="1"/>
          </p:cNvPicPr>
          <p:nvPr/>
        </p:nvPicPr>
        <p:blipFill>
          <a:blip r:embed="rId3"/>
          <a:stretch>
            <a:fillRect/>
          </a:stretch>
        </p:blipFill>
        <p:spPr>
          <a:xfrm>
            <a:off x="1258602" y="-27921"/>
            <a:ext cx="5286656" cy="6843605"/>
          </a:xfrm>
          <a:prstGeom prst="rect">
            <a:avLst/>
          </a:prstGeom>
        </p:spPr>
      </p:pic>
      <p:graphicFrame>
        <p:nvGraphicFramePr>
          <p:cNvPr id="5" name="Table 4">
            <a:extLst>
              <a:ext uri="{FF2B5EF4-FFF2-40B4-BE49-F238E27FC236}">
                <a16:creationId xmlns:a16="http://schemas.microsoft.com/office/drawing/2014/main" id="{6E6D1E43-63BE-632B-A74F-9E8895435782}"/>
              </a:ext>
            </a:extLst>
          </p:cNvPr>
          <p:cNvGraphicFramePr>
            <a:graphicFrameLocks noGrp="1"/>
          </p:cNvGraphicFramePr>
          <p:nvPr>
            <p:extLst>
              <p:ext uri="{D42A27DB-BD31-4B8C-83A1-F6EECF244321}">
                <p14:modId xmlns:p14="http://schemas.microsoft.com/office/powerpoint/2010/main" val="546971366"/>
              </p:ext>
            </p:extLst>
          </p:nvPr>
        </p:nvGraphicFramePr>
        <p:xfrm>
          <a:off x="8498541" y="1004048"/>
          <a:ext cx="2559455" cy="4069371"/>
        </p:xfrm>
        <a:graphic>
          <a:graphicData uri="http://schemas.openxmlformats.org/drawingml/2006/table">
            <a:tbl>
              <a:tblPr>
                <a:tableStyleId>{96EE0B8B-7556-4AC9-A637-FB8417246F80}</a:tableStyleId>
              </a:tblPr>
              <a:tblGrid>
                <a:gridCol w="2559455">
                  <a:extLst>
                    <a:ext uri="{9D8B030D-6E8A-4147-A177-3AD203B41FA5}">
                      <a16:colId xmlns:a16="http://schemas.microsoft.com/office/drawing/2014/main" val="680339867"/>
                    </a:ext>
                  </a:extLst>
                </a:gridCol>
              </a:tblGrid>
              <a:tr h="202215">
                <a:tc>
                  <a:txBody>
                    <a:bodyPr/>
                    <a:lstStyle/>
                    <a:p>
                      <a:pPr algn="l" fontAlgn="b"/>
                      <a:r>
                        <a:rPr lang="en-US" sz="1100" u="none" strike="noStrike">
                          <a:effectLst/>
                        </a:rPr>
                        <a:t>College of Lake County</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08409690"/>
                  </a:ext>
                </a:extLst>
              </a:tr>
              <a:tr h="214022">
                <a:tc>
                  <a:txBody>
                    <a:bodyPr/>
                    <a:lstStyle/>
                    <a:p>
                      <a:pPr algn="l" fontAlgn="b"/>
                      <a:r>
                        <a:rPr lang="en-US" sz="1100" u="none" strike="noStrike">
                          <a:effectLst/>
                        </a:rPr>
                        <a:t>Elgin Community College</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994985"/>
                  </a:ext>
                </a:extLst>
              </a:tr>
              <a:tr h="214022">
                <a:tc>
                  <a:txBody>
                    <a:bodyPr/>
                    <a:lstStyle/>
                    <a:p>
                      <a:pPr algn="l" fontAlgn="b"/>
                      <a:r>
                        <a:rPr lang="en-US" sz="1100" u="none" strike="noStrike" dirty="0">
                          <a:effectLst/>
                        </a:rPr>
                        <a:t>Harry S Truman College</a:t>
                      </a:r>
                      <a:endParaRPr lang="en-US"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0881032"/>
                  </a:ext>
                </a:extLst>
              </a:tr>
              <a:tr h="214022">
                <a:tc>
                  <a:txBody>
                    <a:bodyPr/>
                    <a:lstStyle/>
                    <a:p>
                      <a:pPr algn="l" fontAlgn="b"/>
                      <a:r>
                        <a:rPr lang="en-US" sz="1100" u="none" strike="noStrike">
                          <a:effectLst/>
                        </a:rPr>
                        <a:t>Heartland Community College</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71095499"/>
                  </a:ext>
                </a:extLst>
              </a:tr>
              <a:tr h="214022">
                <a:tc>
                  <a:txBody>
                    <a:bodyPr/>
                    <a:lstStyle/>
                    <a:p>
                      <a:pPr algn="l" fontAlgn="b"/>
                      <a:r>
                        <a:rPr lang="en-US" sz="1100" u="none" strike="noStrike">
                          <a:effectLst/>
                        </a:rPr>
                        <a:t>Illinois Central College</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7335922"/>
                  </a:ext>
                </a:extLst>
              </a:tr>
              <a:tr h="214022">
                <a:tc>
                  <a:txBody>
                    <a:bodyPr/>
                    <a:lstStyle/>
                    <a:p>
                      <a:pPr algn="l" fontAlgn="b"/>
                      <a:r>
                        <a:rPr lang="en-US" sz="1100" u="none" strike="noStrike" dirty="0">
                          <a:effectLst/>
                        </a:rPr>
                        <a:t>John A Logan College</a:t>
                      </a:r>
                      <a:endParaRPr lang="en-US"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93633167"/>
                  </a:ext>
                </a:extLst>
              </a:tr>
              <a:tr h="214022">
                <a:tc>
                  <a:txBody>
                    <a:bodyPr/>
                    <a:lstStyle/>
                    <a:p>
                      <a:pPr algn="l" fontAlgn="b"/>
                      <a:r>
                        <a:rPr lang="en-US" sz="1100" u="none" strike="noStrike">
                          <a:effectLst/>
                        </a:rPr>
                        <a:t>Kaskaskia College</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73405022"/>
                  </a:ext>
                </a:extLst>
              </a:tr>
              <a:tr h="214022">
                <a:tc>
                  <a:txBody>
                    <a:bodyPr/>
                    <a:lstStyle/>
                    <a:p>
                      <a:pPr algn="l" fontAlgn="b"/>
                      <a:r>
                        <a:rPr lang="en-US" sz="1100" u="none" strike="noStrike">
                          <a:effectLst/>
                        </a:rPr>
                        <a:t>Kennedy-King College</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46132086"/>
                  </a:ext>
                </a:extLst>
              </a:tr>
              <a:tr h="214022">
                <a:tc>
                  <a:txBody>
                    <a:bodyPr/>
                    <a:lstStyle/>
                    <a:p>
                      <a:pPr algn="l" fontAlgn="b"/>
                      <a:r>
                        <a:rPr lang="en-US" sz="1100" u="none" strike="noStrike">
                          <a:effectLst/>
                        </a:rPr>
                        <a:t>Kishwaukee College</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96079421"/>
                  </a:ext>
                </a:extLst>
              </a:tr>
              <a:tr h="214022">
                <a:tc>
                  <a:txBody>
                    <a:bodyPr/>
                    <a:lstStyle/>
                    <a:p>
                      <a:pPr algn="l" fontAlgn="b"/>
                      <a:r>
                        <a:rPr lang="en-US" sz="1100" u="none" strike="noStrike">
                          <a:effectLst/>
                        </a:rPr>
                        <a:t>Lake Land College</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50212680"/>
                  </a:ext>
                </a:extLst>
              </a:tr>
              <a:tr h="214022">
                <a:tc>
                  <a:txBody>
                    <a:bodyPr/>
                    <a:lstStyle/>
                    <a:p>
                      <a:pPr algn="l" fontAlgn="b"/>
                      <a:r>
                        <a:rPr lang="en-US" sz="1100" u="none" strike="noStrike" dirty="0">
                          <a:effectLst/>
                        </a:rPr>
                        <a:t>Lincoln Land Community College</a:t>
                      </a:r>
                      <a:endParaRPr lang="en-US"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30713167"/>
                  </a:ext>
                </a:extLst>
              </a:tr>
              <a:tr h="214022">
                <a:tc>
                  <a:txBody>
                    <a:bodyPr/>
                    <a:lstStyle/>
                    <a:p>
                      <a:pPr algn="l" fontAlgn="b"/>
                      <a:r>
                        <a:rPr lang="en-US" sz="1100" u="none" strike="noStrike">
                          <a:effectLst/>
                        </a:rPr>
                        <a:t>Moraine Valley Community College</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31982267"/>
                  </a:ext>
                </a:extLst>
              </a:tr>
              <a:tr h="214022">
                <a:tc>
                  <a:txBody>
                    <a:bodyPr/>
                    <a:lstStyle/>
                    <a:p>
                      <a:pPr algn="l" fontAlgn="b"/>
                      <a:r>
                        <a:rPr lang="en-US" sz="1100" u="none" strike="noStrike">
                          <a:effectLst/>
                        </a:rPr>
                        <a:t>Oakton College</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03221404"/>
                  </a:ext>
                </a:extLst>
              </a:tr>
              <a:tr h="214022">
                <a:tc>
                  <a:txBody>
                    <a:bodyPr/>
                    <a:lstStyle/>
                    <a:p>
                      <a:pPr algn="l" fontAlgn="b"/>
                      <a:r>
                        <a:rPr lang="en-US" sz="1100" u="none" strike="noStrike">
                          <a:effectLst/>
                        </a:rPr>
                        <a:t>Olive-Harvey College</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58323355"/>
                  </a:ext>
                </a:extLst>
              </a:tr>
              <a:tr h="214022">
                <a:tc>
                  <a:txBody>
                    <a:bodyPr/>
                    <a:lstStyle/>
                    <a:p>
                      <a:pPr algn="l" fontAlgn="b"/>
                      <a:r>
                        <a:rPr lang="en-US" sz="1100" u="none" strike="noStrike">
                          <a:effectLst/>
                        </a:rPr>
                        <a:t>Rend Lake College</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64184119"/>
                  </a:ext>
                </a:extLst>
              </a:tr>
              <a:tr h="221402">
                <a:tc>
                  <a:txBody>
                    <a:bodyPr/>
                    <a:lstStyle/>
                    <a:p>
                      <a:pPr algn="l" fontAlgn="b"/>
                      <a:r>
                        <a:rPr lang="en-US" sz="1100" u="none" strike="noStrike">
                          <a:effectLst/>
                        </a:rPr>
                        <a:t>Richard J Daley College</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72563657"/>
                  </a:ext>
                </a:extLst>
              </a:tr>
              <a:tr h="221402">
                <a:tc>
                  <a:txBody>
                    <a:bodyPr/>
                    <a:lstStyle/>
                    <a:p>
                      <a:pPr algn="l" fontAlgn="b"/>
                      <a:r>
                        <a:rPr lang="en-US" sz="1100" u="none" strike="noStrike">
                          <a:effectLst/>
                        </a:rPr>
                        <a:t>Rock Valley College</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65594517"/>
                  </a:ext>
                </a:extLst>
              </a:tr>
              <a:tr h="214022">
                <a:tc>
                  <a:txBody>
                    <a:bodyPr/>
                    <a:lstStyle/>
                    <a:p>
                      <a:pPr algn="l" fontAlgn="b"/>
                      <a:r>
                        <a:rPr lang="en-US" sz="1100" u="none" strike="noStrike">
                          <a:effectLst/>
                        </a:rPr>
                        <a:t>Southeastern Illinois College</a:t>
                      </a:r>
                      <a:endParaRPr lang="en-US" sz="11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7333550"/>
                  </a:ext>
                </a:extLst>
              </a:tr>
              <a:tr h="214022">
                <a:tc>
                  <a:txBody>
                    <a:bodyPr/>
                    <a:lstStyle/>
                    <a:p>
                      <a:pPr algn="l" fontAlgn="b"/>
                      <a:r>
                        <a:rPr lang="en-US" sz="1100" u="none" strike="noStrike" dirty="0">
                          <a:effectLst/>
                        </a:rPr>
                        <a:t>Triton College</a:t>
                      </a:r>
                      <a:endParaRPr lang="en-US" sz="11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48454435"/>
                  </a:ext>
                </a:extLst>
              </a:tr>
            </a:tbl>
          </a:graphicData>
        </a:graphic>
      </p:graphicFrame>
      <p:sp>
        <p:nvSpPr>
          <p:cNvPr id="7" name="Star: 5 Points 6">
            <a:extLst>
              <a:ext uri="{FF2B5EF4-FFF2-40B4-BE49-F238E27FC236}">
                <a16:creationId xmlns:a16="http://schemas.microsoft.com/office/drawing/2014/main" id="{9151E116-F216-68EC-EA3F-6026C1D4AC88}"/>
              </a:ext>
            </a:extLst>
          </p:cNvPr>
          <p:cNvSpPr/>
          <p:nvPr/>
        </p:nvSpPr>
        <p:spPr>
          <a:xfrm>
            <a:off x="5178758" y="478283"/>
            <a:ext cx="179630" cy="162536"/>
          </a:xfrm>
          <a:prstGeom prst="star5">
            <a:avLst>
              <a:gd name="adj" fmla="val 28760"/>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5 Points 7">
            <a:extLst>
              <a:ext uri="{FF2B5EF4-FFF2-40B4-BE49-F238E27FC236}">
                <a16:creationId xmlns:a16="http://schemas.microsoft.com/office/drawing/2014/main" id="{01613BBE-7B27-721D-EB46-85448383FC14}"/>
              </a:ext>
            </a:extLst>
          </p:cNvPr>
          <p:cNvSpPr/>
          <p:nvPr/>
        </p:nvSpPr>
        <p:spPr>
          <a:xfrm>
            <a:off x="4201370" y="541023"/>
            <a:ext cx="179631" cy="162536"/>
          </a:xfrm>
          <a:prstGeom prst="star5">
            <a:avLst>
              <a:gd name="adj" fmla="val 22319"/>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633A5FA7-61E6-C55F-41CB-2085B0F2D153}"/>
              </a:ext>
            </a:extLst>
          </p:cNvPr>
          <p:cNvSpPr/>
          <p:nvPr/>
        </p:nvSpPr>
        <p:spPr>
          <a:xfrm>
            <a:off x="4381001" y="970934"/>
            <a:ext cx="203413" cy="172262"/>
          </a:xfrm>
          <a:prstGeom prst="star5">
            <a:avLst>
              <a:gd name="adj" fmla="val 26622"/>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C21A89BA-F456-4AEC-D430-F6421F01FB0A}"/>
              </a:ext>
            </a:extLst>
          </p:cNvPr>
          <p:cNvSpPr/>
          <p:nvPr/>
        </p:nvSpPr>
        <p:spPr>
          <a:xfrm>
            <a:off x="2641327" y="5015545"/>
            <a:ext cx="145871" cy="197148"/>
          </a:xfrm>
          <a:prstGeom prst="star5">
            <a:avLst>
              <a:gd name="adj" fmla="val 29719"/>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1431DA02-C2C7-4DF8-2671-032C985BCF50}"/>
              </a:ext>
            </a:extLst>
          </p:cNvPr>
          <p:cNvSpPr/>
          <p:nvPr/>
        </p:nvSpPr>
        <p:spPr>
          <a:xfrm>
            <a:off x="4201370" y="2518743"/>
            <a:ext cx="242446" cy="226277"/>
          </a:xfrm>
          <a:prstGeom prst="star5">
            <a:avLst>
              <a:gd name="adj" fmla="val 23725"/>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44E3FE58-704E-3C4D-AB1B-6E085CC2D2E9}"/>
              </a:ext>
            </a:extLst>
          </p:cNvPr>
          <p:cNvSpPr/>
          <p:nvPr/>
        </p:nvSpPr>
        <p:spPr>
          <a:xfrm>
            <a:off x="3755167" y="2328439"/>
            <a:ext cx="235427" cy="226277"/>
          </a:xfrm>
          <a:prstGeom prst="star5">
            <a:avLst>
              <a:gd name="adj" fmla="val 23725"/>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19" name="Star: 5 Points 18">
            <a:extLst>
              <a:ext uri="{FF2B5EF4-FFF2-40B4-BE49-F238E27FC236}">
                <a16:creationId xmlns:a16="http://schemas.microsoft.com/office/drawing/2014/main" id="{2437D096-98D2-2105-96A7-46C6E351E972}"/>
              </a:ext>
            </a:extLst>
          </p:cNvPr>
          <p:cNvSpPr/>
          <p:nvPr/>
        </p:nvSpPr>
        <p:spPr>
          <a:xfrm>
            <a:off x="4584675" y="3711934"/>
            <a:ext cx="203413" cy="172262"/>
          </a:xfrm>
          <a:prstGeom prst="star5">
            <a:avLst>
              <a:gd name="adj" fmla="val 28214"/>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tar: 5 Points 19">
            <a:extLst>
              <a:ext uri="{FF2B5EF4-FFF2-40B4-BE49-F238E27FC236}">
                <a16:creationId xmlns:a16="http://schemas.microsoft.com/office/drawing/2014/main" id="{7784EC1C-CB1D-E235-EA30-B0A170F9477C}"/>
              </a:ext>
            </a:extLst>
          </p:cNvPr>
          <p:cNvSpPr/>
          <p:nvPr/>
        </p:nvSpPr>
        <p:spPr>
          <a:xfrm>
            <a:off x="1783260" y="5773825"/>
            <a:ext cx="219640" cy="205058"/>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DC34749E-D9E2-F5FD-E265-4AA5BB9D42FE}"/>
              </a:ext>
            </a:extLst>
          </p:cNvPr>
          <p:cNvSpPr/>
          <p:nvPr/>
        </p:nvSpPr>
        <p:spPr>
          <a:xfrm>
            <a:off x="2714263" y="5427024"/>
            <a:ext cx="218807" cy="197148"/>
          </a:xfrm>
          <a:prstGeom prst="star5">
            <a:avLst>
              <a:gd name="adj" fmla="val 20691"/>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tar: 5 Points 21">
            <a:extLst>
              <a:ext uri="{FF2B5EF4-FFF2-40B4-BE49-F238E27FC236}">
                <a16:creationId xmlns:a16="http://schemas.microsoft.com/office/drawing/2014/main" id="{2F8CA7D8-F153-FD94-DE70-A5A5ADA14A7E}"/>
              </a:ext>
            </a:extLst>
          </p:cNvPr>
          <p:cNvSpPr/>
          <p:nvPr/>
        </p:nvSpPr>
        <p:spPr>
          <a:xfrm>
            <a:off x="2787198" y="5671297"/>
            <a:ext cx="218807" cy="205057"/>
          </a:xfrm>
          <a:prstGeom prst="star5">
            <a:avLst>
              <a:gd name="adj" fmla="val 24204"/>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tar: 5 Points 22">
            <a:extLst>
              <a:ext uri="{FF2B5EF4-FFF2-40B4-BE49-F238E27FC236}">
                <a16:creationId xmlns:a16="http://schemas.microsoft.com/office/drawing/2014/main" id="{07D62FB5-06A4-2061-0533-734B3B76A061}"/>
              </a:ext>
            </a:extLst>
          </p:cNvPr>
          <p:cNvSpPr/>
          <p:nvPr/>
        </p:nvSpPr>
        <p:spPr>
          <a:xfrm>
            <a:off x="4058889" y="4627014"/>
            <a:ext cx="232296" cy="215633"/>
          </a:xfrm>
          <a:prstGeom prst="star5">
            <a:avLst>
              <a:gd name="adj" fmla="val 24741"/>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tar: 5 Points 23">
            <a:extLst>
              <a:ext uri="{FF2B5EF4-FFF2-40B4-BE49-F238E27FC236}">
                <a16:creationId xmlns:a16="http://schemas.microsoft.com/office/drawing/2014/main" id="{4397ADE0-D3A2-967E-7B06-9C21F716DE46}"/>
              </a:ext>
            </a:extLst>
          </p:cNvPr>
          <p:cNvSpPr/>
          <p:nvPr/>
        </p:nvSpPr>
        <p:spPr>
          <a:xfrm>
            <a:off x="4513484" y="5034820"/>
            <a:ext cx="170617" cy="187695"/>
          </a:xfrm>
          <a:prstGeom prst="star5">
            <a:avLst>
              <a:gd name="adj" fmla="val 30567"/>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Star: 5 Points 24">
            <a:extLst>
              <a:ext uri="{FF2B5EF4-FFF2-40B4-BE49-F238E27FC236}">
                <a16:creationId xmlns:a16="http://schemas.microsoft.com/office/drawing/2014/main" id="{97B7226C-15F0-DBCA-2EDF-6EA2B44198A2}"/>
              </a:ext>
            </a:extLst>
          </p:cNvPr>
          <p:cNvSpPr/>
          <p:nvPr/>
        </p:nvSpPr>
        <p:spPr>
          <a:xfrm>
            <a:off x="4497086" y="5494827"/>
            <a:ext cx="187015" cy="139148"/>
          </a:xfrm>
          <a:prstGeom prst="star5">
            <a:avLst>
              <a:gd name="adj" fmla="val 29838"/>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tar: 5 Points 25">
            <a:extLst>
              <a:ext uri="{FF2B5EF4-FFF2-40B4-BE49-F238E27FC236}">
                <a16:creationId xmlns:a16="http://schemas.microsoft.com/office/drawing/2014/main" id="{E8571515-C0FC-D51B-DB08-62695A587002}"/>
              </a:ext>
            </a:extLst>
          </p:cNvPr>
          <p:cNvSpPr/>
          <p:nvPr/>
        </p:nvSpPr>
        <p:spPr>
          <a:xfrm>
            <a:off x="4762294" y="5441585"/>
            <a:ext cx="207271" cy="182587"/>
          </a:xfrm>
          <a:prstGeom prst="star5">
            <a:avLst>
              <a:gd name="adj" fmla="val 26522"/>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tar: 5 Points 26">
            <a:extLst>
              <a:ext uri="{FF2B5EF4-FFF2-40B4-BE49-F238E27FC236}">
                <a16:creationId xmlns:a16="http://schemas.microsoft.com/office/drawing/2014/main" id="{50B95FDA-1C73-BFA2-82B0-222598A607AB}"/>
              </a:ext>
            </a:extLst>
          </p:cNvPr>
          <p:cNvSpPr/>
          <p:nvPr/>
        </p:nvSpPr>
        <p:spPr>
          <a:xfrm>
            <a:off x="5268573" y="822484"/>
            <a:ext cx="172278" cy="139148"/>
          </a:xfrm>
          <a:prstGeom prst="star5">
            <a:avLst>
              <a:gd name="adj" fmla="val 27604"/>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tar: 5 Points 29">
            <a:extLst>
              <a:ext uri="{FF2B5EF4-FFF2-40B4-BE49-F238E27FC236}">
                <a16:creationId xmlns:a16="http://schemas.microsoft.com/office/drawing/2014/main" id="{3B08EB87-5D98-B7C6-C72B-F710BE1EEF58}"/>
              </a:ext>
            </a:extLst>
          </p:cNvPr>
          <p:cNvSpPr/>
          <p:nvPr/>
        </p:nvSpPr>
        <p:spPr>
          <a:xfrm>
            <a:off x="5290888" y="1203767"/>
            <a:ext cx="149963" cy="132294"/>
          </a:xfrm>
          <a:prstGeom prst="star5">
            <a:avLst>
              <a:gd name="adj" fmla="val 24741"/>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tar: 5 Points 30">
            <a:extLst>
              <a:ext uri="{FF2B5EF4-FFF2-40B4-BE49-F238E27FC236}">
                <a16:creationId xmlns:a16="http://schemas.microsoft.com/office/drawing/2014/main" id="{185927AE-37C2-BFB4-C88A-77FA5F9B2C06}"/>
              </a:ext>
            </a:extLst>
          </p:cNvPr>
          <p:cNvSpPr/>
          <p:nvPr/>
        </p:nvSpPr>
        <p:spPr>
          <a:xfrm>
            <a:off x="5688230" y="616174"/>
            <a:ext cx="179631" cy="169126"/>
          </a:xfrm>
          <a:prstGeom prst="star5">
            <a:avLst>
              <a:gd name="adj" fmla="val 24441"/>
              <a:gd name="hf" fmla="val 105146"/>
              <a:gd name="vf" fmla="val 11055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Star: 5 Points 33">
            <a:extLst>
              <a:ext uri="{FF2B5EF4-FFF2-40B4-BE49-F238E27FC236}">
                <a16:creationId xmlns:a16="http://schemas.microsoft.com/office/drawing/2014/main" id="{0B131209-BEA2-641B-4BCC-349860FB1B53}"/>
              </a:ext>
            </a:extLst>
          </p:cNvPr>
          <p:cNvSpPr/>
          <p:nvPr/>
        </p:nvSpPr>
        <p:spPr>
          <a:xfrm>
            <a:off x="4865929" y="703559"/>
            <a:ext cx="179632" cy="144481"/>
          </a:xfrm>
          <a:prstGeom prst="star5">
            <a:avLst>
              <a:gd name="adj" fmla="val 29346"/>
              <a:gd name="hf" fmla="val 105146"/>
              <a:gd name="vf" fmla="val 110557"/>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Star: 5 Points 34">
            <a:extLst>
              <a:ext uri="{FF2B5EF4-FFF2-40B4-BE49-F238E27FC236}">
                <a16:creationId xmlns:a16="http://schemas.microsoft.com/office/drawing/2014/main" id="{334C370B-1971-6342-9924-289CFAC97179}"/>
              </a:ext>
            </a:extLst>
          </p:cNvPr>
          <p:cNvSpPr/>
          <p:nvPr/>
        </p:nvSpPr>
        <p:spPr>
          <a:xfrm>
            <a:off x="3605053" y="3393882"/>
            <a:ext cx="235427" cy="219332"/>
          </a:xfrm>
          <a:prstGeom prst="star5">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aphicFrame>
        <p:nvGraphicFramePr>
          <p:cNvPr id="234" name="Google Shape;234;g2694d151af1_0_1"/>
          <p:cNvGraphicFramePr/>
          <p:nvPr>
            <p:extLst>
              <p:ext uri="{D42A27DB-BD31-4B8C-83A1-F6EECF244321}">
                <p14:modId xmlns:p14="http://schemas.microsoft.com/office/powerpoint/2010/main" val="2006071767"/>
              </p:ext>
            </p:extLst>
          </p:nvPr>
        </p:nvGraphicFramePr>
        <p:xfrm>
          <a:off x="738625" y="2118435"/>
          <a:ext cx="10287000" cy="2621130"/>
        </p:xfrm>
        <a:graphic>
          <a:graphicData uri="http://schemas.openxmlformats.org/drawingml/2006/table">
            <a:tbl>
              <a:tblPr>
                <a:noFill/>
                <a:tableStyleId>{96EE0B8B-7556-4AC9-A637-FB8417246F80}</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US" b="1" dirty="0"/>
                        <a:t>Programs to be Developed</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Colleges</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Programs to Revise/Expand</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Colleges</a:t>
                      </a:r>
                      <a:endParaRPr b="1" dirty="0"/>
                    </a:p>
                  </a:txBody>
                  <a:tcPr marL="91425" marR="91425" marT="91425" marB="91425">
                    <a:solidFill>
                      <a:schemeClr val="accent5">
                        <a:lumMod val="40000"/>
                        <a:lumOff val="60000"/>
                      </a:schemeClr>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Alternative Fuel Technology Technician</a:t>
                      </a:r>
                      <a:endParaRPr/>
                    </a:p>
                  </a:txBody>
                  <a:tcPr marL="91425" marR="91425" marT="91425" marB="91425"/>
                </a:tc>
                <a:tc>
                  <a:txBody>
                    <a:bodyPr/>
                    <a:lstStyle/>
                    <a:p>
                      <a:pPr marL="0" lvl="0" indent="0" algn="ctr" rtl="0">
                        <a:spcBef>
                          <a:spcPts val="0"/>
                        </a:spcBef>
                        <a:spcAft>
                          <a:spcPts val="0"/>
                        </a:spcAft>
                        <a:buNone/>
                      </a:pPr>
                      <a:r>
                        <a:rPr lang="en-US" dirty="0"/>
                        <a:t>15</a:t>
                      </a:r>
                      <a:endParaRPr dirty="0"/>
                    </a:p>
                  </a:txBody>
                  <a:tcPr marL="91425" marR="91425" marT="91425" marB="91425"/>
                </a:tc>
                <a:tc>
                  <a:txBody>
                    <a:bodyPr/>
                    <a:lstStyle/>
                    <a:p>
                      <a:pPr marL="0" lvl="0" indent="0" algn="l" rtl="0">
                        <a:spcBef>
                          <a:spcPts val="0"/>
                        </a:spcBef>
                        <a:spcAft>
                          <a:spcPts val="0"/>
                        </a:spcAft>
                        <a:buNone/>
                      </a:pPr>
                      <a:r>
                        <a:rPr lang="en-US"/>
                        <a:t>Automotive Technology</a:t>
                      </a:r>
                      <a:endParaRPr/>
                    </a:p>
                  </a:txBody>
                  <a:tcPr marL="91425" marR="91425" marT="91425" marB="91425"/>
                </a:tc>
                <a:tc>
                  <a:txBody>
                    <a:bodyPr/>
                    <a:lstStyle/>
                    <a:p>
                      <a:pPr marL="0" lvl="0" indent="0" algn="ctr" rtl="0">
                        <a:spcBef>
                          <a:spcPts val="0"/>
                        </a:spcBef>
                        <a:spcAft>
                          <a:spcPts val="0"/>
                        </a:spcAft>
                        <a:buNone/>
                      </a:pPr>
                      <a:r>
                        <a:rPr lang="en-US" dirty="0"/>
                        <a:t>23</a:t>
                      </a:r>
                      <a:endParaRPr dirty="0"/>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EV Infrastructure Installer</a:t>
                      </a:r>
                      <a:endParaRPr/>
                    </a:p>
                  </a:txBody>
                  <a:tcPr marL="91425" marR="91425" marT="91425" marB="91425"/>
                </a:tc>
                <a:tc>
                  <a:txBody>
                    <a:bodyPr/>
                    <a:lstStyle/>
                    <a:p>
                      <a:pPr marL="0" lvl="0" indent="0" algn="ctr" rtl="0">
                        <a:spcBef>
                          <a:spcPts val="0"/>
                        </a:spcBef>
                        <a:spcAft>
                          <a:spcPts val="0"/>
                        </a:spcAft>
                        <a:buNone/>
                      </a:pPr>
                      <a:r>
                        <a:rPr lang="en-US" dirty="0"/>
                        <a:t>7</a:t>
                      </a:r>
                      <a:endParaRPr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Alternative Fuel Technology Technician</a:t>
                      </a:r>
                      <a:endParaRPr/>
                    </a:p>
                  </a:txBody>
                  <a:tcPr marL="91425" marR="91425" marT="91425" marB="91425"/>
                </a:tc>
                <a:tc>
                  <a:txBody>
                    <a:bodyPr/>
                    <a:lstStyle/>
                    <a:p>
                      <a:pPr marL="0" lvl="0" indent="0" algn="ctr" rtl="0">
                        <a:spcBef>
                          <a:spcPts val="0"/>
                        </a:spcBef>
                        <a:spcAft>
                          <a:spcPts val="0"/>
                        </a:spcAft>
                        <a:buNone/>
                      </a:pPr>
                      <a:r>
                        <a:rPr lang="en-US" dirty="0"/>
                        <a:t>5</a:t>
                      </a:r>
                      <a:endParaRPr dirty="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Heavy Duty EV Technology</a:t>
                      </a:r>
                      <a:endParaRPr/>
                    </a:p>
                  </a:txBody>
                  <a:tcPr marL="91425" marR="91425" marT="91425" marB="91425"/>
                </a:tc>
                <a:tc>
                  <a:txBody>
                    <a:bodyPr/>
                    <a:lstStyle/>
                    <a:p>
                      <a:pPr marL="0" lvl="0" indent="0" algn="ctr" rtl="0">
                        <a:spcBef>
                          <a:spcPts val="0"/>
                        </a:spcBef>
                        <a:spcAft>
                          <a:spcPts val="0"/>
                        </a:spcAft>
                        <a:buNone/>
                      </a:pPr>
                      <a:r>
                        <a:rPr lang="en-US" dirty="0"/>
                        <a:t>5</a:t>
                      </a:r>
                      <a:endParaRPr dirty="0"/>
                    </a:p>
                  </a:txBody>
                  <a:tcPr marL="91425" marR="91425" marT="91425" marB="91425"/>
                </a:tc>
                <a:tc>
                  <a:txBody>
                    <a:bodyPr/>
                    <a:lstStyle/>
                    <a:p>
                      <a:pPr marL="0" lvl="0" indent="0" algn="l" rtl="0">
                        <a:spcBef>
                          <a:spcPts val="0"/>
                        </a:spcBef>
                        <a:spcAft>
                          <a:spcPts val="0"/>
                        </a:spcAft>
                        <a:buNone/>
                      </a:pPr>
                      <a:r>
                        <a:rPr lang="en-US"/>
                        <a:t>Electrical Engineering</a:t>
                      </a:r>
                      <a:endParaRPr/>
                    </a:p>
                  </a:txBody>
                  <a:tcPr marL="91425" marR="91425" marT="91425" marB="91425"/>
                </a:tc>
                <a:tc>
                  <a:txBody>
                    <a:bodyPr/>
                    <a:lstStyle/>
                    <a:p>
                      <a:pPr marL="0" lvl="0" indent="0" algn="ctr" rtl="0">
                        <a:spcBef>
                          <a:spcPts val="0"/>
                        </a:spcBef>
                        <a:spcAft>
                          <a:spcPts val="0"/>
                        </a:spcAft>
                        <a:buNone/>
                      </a:pPr>
                      <a:r>
                        <a:rPr lang="en-US" dirty="0"/>
                        <a:t>3</a:t>
                      </a:r>
                      <a:endParaRPr dirty="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dirty="0"/>
                        <a:t>High Voltage Battery Technician</a:t>
                      </a:r>
                      <a:endParaRPr dirty="0"/>
                    </a:p>
                  </a:txBody>
                  <a:tcPr marL="91425" marR="91425" marT="91425" marB="91425"/>
                </a:tc>
                <a:tc>
                  <a:txBody>
                    <a:bodyPr/>
                    <a:lstStyle/>
                    <a:p>
                      <a:pPr marL="0" lvl="0" indent="0" algn="ctr" rtl="0">
                        <a:spcBef>
                          <a:spcPts val="0"/>
                        </a:spcBef>
                        <a:spcAft>
                          <a:spcPts val="0"/>
                        </a:spcAft>
                        <a:buNone/>
                      </a:pPr>
                      <a:r>
                        <a:rPr lang="en-US" dirty="0"/>
                        <a:t>4</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sp>
        <p:nvSpPr>
          <p:cNvPr id="2" name="Title 1">
            <a:extLst>
              <a:ext uri="{FF2B5EF4-FFF2-40B4-BE49-F238E27FC236}">
                <a16:creationId xmlns:a16="http://schemas.microsoft.com/office/drawing/2014/main" id="{89B6947F-7179-4E02-A3D8-E25AF9701990}"/>
              </a:ext>
            </a:extLst>
          </p:cNvPr>
          <p:cNvSpPr>
            <a:spLocks noGrp="1"/>
          </p:cNvSpPr>
          <p:nvPr>
            <p:ph type="title"/>
          </p:nvPr>
        </p:nvSpPr>
        <p:spPr>
          <a:xfrm>
            <a:off x="738625" y="564068"/>
            <a:ext cx="10187425" cy="723883"/>
          </a:xfrm>
        </p:spPr>
        <p:txBody>
          <a:bodyPr/>
          <a:lstStyle/>
          <a:p>
            <a:r>
              <a:rPr lang="en-US" dirty="0"/>
              <a:t>Overall Grant Focus and Goals:  R1-R3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graphicFrame>
        <p:nvGraphicFramePr>
          <p:cNvPr id="234" name="Google Shape;234;g2694d151af1_0_1"/>
          <p:cNvGraphicFramePr/>
          <p:nvPr>
            <p:extLst>
              <p:ext uri="{D42A27DB-BD31-4B8C-83A1-F6EECF244321}">
                <p14:modId xmlns:p14="http://schemas.microsoft.com/office/powerpoint/2010/main" val="1000744337"/>
              </p:ext>
            </p:extLst>
          </p:nvPr>
        </p:nvGraphicFramePr>
        <p:xfrm>
          <a:off x="738625" y="1536291"/>
          <a:ext cx="10287000" cy="2621130"/>
        </p:xfrm>
        <a:graphic>
          <a:graphicData uri="http://schemas.openxmlformats.org/drawingml/2006/table">
            <a:tbl>
              <a:tblPr>
                <a:noFill/>
                <a:tableStyleId>{96EE0B8B-7556-4AC9-A637-FB8417246F80}</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US" b="1" dirty="0"/>
                        <a:t>Programs to be Developed</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Colleges</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Programs to Revise/Expand</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Colleges</a:t>
                      </a:r>
                      <a:endParaRPr b="1" dirty="0"/>
                    </a:p>
                  </a:txBody>
                  <a:tcPr marL="91425" marR="91425" marT="91425" marB="91425">
                    <a:solidFill>
                      <a:schemeClr val="accent5">
                        <a:lumMod val="40000"/>
                        <a:lumOff val="60000"/>
                      </a:schemeClr>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dirty="0"/>
                        <a:t>Alternative Fuel Technology Technician</a:t>
                      </a:r>
                      <a:endParaRPr dirty="0"/>
                    </a:p>
                  </a:txBody>
                  <a:tcPr marL="91425" marR="91425" marT="91425" marB="91425"/>
                </a:tc>
                <a:tc>
                  <a:txBody>
                    <a:bodyPr/>
                    <a:lstStyle/>
                    <a:p>
                      <a:pPr marL="0" lvl="0" indent="0" algn="ctr" rtl="0">
                        <a:spcBef>
                          <a:spcPts val="0"/>
                        </a:spcBef>
                        <a:spcAft>
                          <a:spcPts val="0"/>
                        </a:spcAft>
                        <a:buNone/>
                      </a:pPr>
                      <a:r>
                        <a:rPr lang="en-US" dirty="0"/>
                        <a:t>-</a:t>
                      </a:r>
                    </a:p>
                  </a:txBody>
                  <a:tcPr marL="91425" marR="91425" marT="91425" marB="91425"/>
                </a:tc>
                <a:tc>
                  <a:txBody>
                    <a:bodyPr/>
                    <a:lstStyle/>
                    <a:p>
                      <a:pPr marL="0" lvl="0" indent="0" algn="l" rtl="0">
                        <a:spcBef>
                          <a:spcPts val="0"/>
                        </a:spcBef>
                        <a:spcAft>
                          <a:spcPts val="0"/>
                        </a:spcAft>
                        <a:buNone/>
                      </a:pPr>
                      <a:r>
                        <a:rPr lang="en-US" dirty="0"/>
                        <a:t>Automotive Technology</a:t>
                      </a:r>
                      <a:endParaRPr dirty="0"/>
                    </a:p>
                  </a:txBody>
                  <a:tcPr marL="91425" marR="91425" marT="91425" marB="91425"/>
                </a:tc>
                <a:tc>
                  <a:txBody>
                    <a:bodyPr/>
                    <a:lstStyle/>
                    <a:p>
                      <a:pPr marL="0" lvl="0" indent="0" algn="ctr" rtl="0">
                        <a:spcBef>
                          <a:spcPts val="0"/>
                        </a:spcBef>
                        <a:spcAft>
                          <a:spcPts val="0"/>
                        </a:spcAft>
                        <a:buNone/>
                      </a:pPr>
                      <a:r>
                        <a:rPr lang="en-US" dirty="0"/>
                        <a:t>-</a:t>
                      </a: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dirty="0"/>
                        <a:t>EV Infrastructure Installer</a:t>
                      </a:r>
                      <a:endParaRPr dirty="0"/>
                    </a:p>
                  </a:txBody>
                  <a:tcPr marL="91425" marR="91425" marT="91425" marB="91425"/>
                </a:tc>
                <a:tc>
                  <a:txBody>
                    <a:bodyPr/>
                    <a:lstStyle/>
                    <a:p>
                      <a:pPr marL="0" lvl="0" indent="0" algn="ctr" rtl="0">
                        <a:spcBef>
                          <a:spcPts val="0"/>
                        </a:spcBef>
                        <a:spcAft>
                          <a:spcPts val="0"/>
                        </a:spcAft>
                        <a:buNone/>
                      </a:pPr>
                      <a:r>
                        <a:rPr lang="en-US" dirty="0"/>
                        <a:t>-</a:t>
                      </a:r>
                      <a:endParaRPr dirty="0"/>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US">
                          <a:solidFill>
                            <a:schemeClr val="dk1"/>
                          </a:solidFill>
                        </a:rPr>
                        <a:t>Alternative Fuel Technology Technician</a:t>
                      </a:r>
                      <a:endParaRPr/>
                    </a:p>
                  </a:txBody>
                  <a:tcPr marL="91425" marR="91425" marT="91425" marB="91425"/>
                </a:tc>
                <a:tc>
                  <a:txBody>
                    <a:bodyPr/>
                    <a:lstStyle/>
                    <a:p>
                      <a:pPr marL="0" lvl="0" indent="0" algn="ctr" rtl="0">
                        <a:spcBef>
                          <a:spcPts val="0"/>
                        </a:spcBef>
                        <a:spcAft>
                          <a:spcPts val="0"/>
                        </a:spcAft>
                        <a:buNone/>
                      </a:pPr>
                      <a:r>
                        <a:rPr lang="en-US" dirty="0"/>
                        <a:t>-</a:t>
                      </a:r>
                      <a:endParaRPr dirty="0"/>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Heavy Duty EV Technology</a:t>
                      </a:r>
                      <a:endParaRPr/>
                    </a:p>
                  </a:txBody>
                  <a:tcPr marL="91425" marR="91425" marT="91425" marB="91425"/>
                </a:tc>
                <a:tc>
                  <a:txBody>
                    <a:bodyPr/>
                    <a:lstStyle/>
                    <a:p>
                      <a:pPr marL="0" lvl="0" indent="0" algn="ctr" rtl="0">
                        <a:spcBef>
                          <a:spcPts val="0"/>
                        </a:spcBef>
                        <a:spcAft>
                          <a:spcPts val="0"/>
                        </a:spcAft>
                        <a:buNone/>
                      </a:pPr>
                      <a:r>
                        <a:rPr lang="en-US" dirty="0"/>
                        <a:t>-</a:t>
                      </a:r>
                      <a:endParaRPr dirty="0"/>
                    </a:p>
                  </a:txBody>
                  <a:tcPr marL="91425" marR="91425" marT="91425" marB="91425"/>
                </a:tc>
                <a:tc>
                  <a:txBody>
                    <a:bodyPr/>
                    <a:lstStyle/>
                    <a:p>
                      <a:pPr marL="0" lvl="0" indent="0" algn="l" rtl="0">
                        <a:spcBef>
                          <a:spcPts val="0"/>
                        </a:spcBef>
                        <a:spcAft>
                          <a:spcPts val="0"/>
                        </a:spcAft>
                        <a:buNone/>
                      </a:pPr>
                      <a:r>
                        <a:rPr lang="en-US"/>
                        <a:t>Electrical Engineering</a:t>
                      </a:r>
                      <a:endParaRPr/>
                    </a:p>
                  </a:txBody>
                  <a:tcPr marL="91425" marR="91425" marT="91425" marB="91425"/>
                </a:tc>
                <a:tc>
                  <a:txBody>
                    <a:bodyPr/>
                    <a:lstStyle/>
                    <a:p>
                      <a:pPr marL="0" lvl="0" indent="0" algn="ctr" rtl="0">
                        <a:spcBef>
                          <a:spcPts val="0"/>
                        </a:spcBef>
                        <a:spcAft>
                          <a:spcPts val="0"/>
                        </a:spcAft>
                        <a:buNone/>
                      </a:pPr>
                      <a:r>
                        <a:rPr lang="en-US" dirty="0"/>
                        <a:t>-</a:t>
                      </a:r>
                      <a:endParaRPr dirty="0"/>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High Voltage Battery Technician</a:t>
                      </a:r>
                      <a:endParaRPr/>
                    </a:p>
                  </a:txBody>
                  <a:tcPr marL="91425" marR="91425" marT="91425" marB="91425"/>
                </a:tc>
                <a:tc>
                  <a:txBody>
                    <a:bodyPr/>
                    <a:lstStyle/>
                    <a:p>
                      <a:pPr marL="0" lvl="0" indent="0" algn="ctr" rtl="0">
                        <a:spcBef>
                          <a:spcPts val="0"/>
                        </a:spcBef>
                        <a:spcAft>
                          <a:spcPts val="0"/>
                        </a:spcAft>
                        <a:buNone/>
                      </a:pPr>
                      <a:r>
                        <a:rPr lang="en-US" dirty="0"/>
                        <a:t>-</a:t>
                      </a:r>
                      <a:endParaRPr dirty="0"/>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ctr" rtl="0">
                        <a:spcBef>
                          <a:spcPts val="0"/>
                        </a:spcBef>
                        <a:spcAft>
                          <a:spcPts val="0"/>
                        </a:spcAft>
                        <a:buNone/>
                      </a:pPr>
                      <a:endParaRPr dirty="0"/>
                    </a:p>
                  </a:txBody>
                  <a:tcPr marL="91425" marR="91425" marT="91425" marB="91425"/>
                </a:tc>
                <a:extLst>
                  <a:ext uri="{0D108BD9-81ED-4DB2-BD59-A6C34878D82A}">
                    <a16:rowId xmlns:a16="http://schemas.microsoft.com/office/drawing/2014/main" val="10004"/>
                  </a:ext>
                </a:extLst>
              </a:tr>
            </a:tbl>
          </a:graphicData>
        </a:graphic>
      </p:graphicFrame>
      <p:graphicFrame>
        <p:nvGraphicFramePr>
          <p:cNvPr id="235" name="Google Shape;235;g2694d151af1_0_1"/>
          <p:cNvGraphicFramePr/>
          <p:nvPr>
            <p:extLst>
              <p:ext uri="{D42A27DB-BD31-4B8C-83A1-F6EECF244321}">
                <p14:modId xmlns:p14="http://schemas.microsoft.com/office/powerpoint/2010/main" val="471802019"/>
              </p:ext>
            </p:extLst>
          </p:nvPr>
        </p:nvGraphicFramePr>
        <p:xfrm>
          <a:off x="738625" y="4771094"/>
          <a:ext cx="10287000" cy="1075995"/>
        </p:xfrm>
        <a:graphic>
          <a:graphicData uri="http://schemas.openxmlformats.org/drawingml/2006/table">
            <a:tbl>
              <a:tblPr>
                <a:noFill/>
                <a:tableStyleId>{96EE0B8B-7556-4AC9-A637-FB8417246F80}</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106624809"/>
                    </a:ext>
                  </a:extLst>
                </a:gridCol>
              </a:tblGrid>
              <a:tr h="668672">
                <a:tc>
                  <a:txBody>
                    <a:bodyPr/>
                    <a:lstStyle/>
                    <a:p>
                      <a:pPr marL="0" lvl="0" indent="0" algn="l" rtl="0">
                        <a:spcBef>
                          <a:spcPts val="0"/>
                        </a:spcBef>
                        <a:spcAft>
                          <a:spcPts val="0"/>
                        </a:spcAft>
                        <a:buNone/>
                      </a:pPr>
                      <a:r>
                        <a:rPr lang="en-US" b="1" dirty="0"/>
                        <a:t>Number of Students to be Enrolled</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Students to Complete</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Employers to Engage</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Education Partnerships</a:t>
                      </a:r>
                    </a:p>
                  </a:txBody>
                  <a:tcPr marL="91425" marR="91425" marT="91425" marB="91425">
                    <a:solidFill>
                      <a:schemeClr val="accent5">
                        <a:lumMod val="40000"/>
                        <a:lumOff val="60000"/>
                      </a:schemeClr>
                    </a:solidFill>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endParaRPr dirty="0"/>
                    </a:p>
                  </a:txBody>
                  <a:tcPr marL="91425" marR="91425" marT="91425" marB="91425"/>
                </a:tc>
                <a:tc>
                  <a:txBody>
                    <a:bodyPr/>
                    <a:lstStyle/>
                    <a:p>
                      <a:pPr marL="0" lvl="0" indent="0" algn="ctr" rtl="0">
                        <a:lnSpc>
                          <a:spcPct val="115000"/>
                        </a:lnSpc>
                        <a:spcBef>
                          <a:spcPts val="0"/>
                        </a:spcBef>
                        <a:spcAft>
                          <a:spcPts val="0"/>
                        </a:spcAft>
                        <a:buNone/>
                      </a:pPr>
                      <a:endParaRPr dirty="0"/>
                    </a:p>
                  </a:txBody>
                  <a:tcPr marL="91425" marR="91425" marT="91425" marB="91425"/>
                </a:tc>
                <a:tc>
                  <a:txBody>
                    <a:bodyPr/>
                    <a:lstStyle/>
                    <a:p>
                      <a:pPr marL="0" lvl="0" indent="0" algn="ctr" rtl="0">
                        <a:lnSpc>
                          <a:spcPct val="115000"/>
                        </a:lnSpc>
                        <a:spcBef>
                          <a:spcPts val="0"/>
                        </a:spcBef>
                        <a:spcAft>
                          <a:spcPts val="0"/>
                        </a:spcAft>
                        <a:buNone/>
                      </a:pPr>
                      <a:r>
                        <a:rPr lang="en-US" dirty="0"/>
                        <a:t>214</a:t>
                      </a:r>
                      <a:endParaRPr dirty="0"/>
                    </a:p>
                  </a:txBody>
                  <a:tcPr marL="91425" marR="91425" marT="91425" marB="91425"/>
                </a:tc>
                <a:tc>
                  <a:txBody>
                    <a:bodyPr/>
                    <a:lstStyle/>
                    <a:p>
                      <a:pPr marL="0" lvl="0" indent="0" algn="ctr" rtl="0">
                        <a:lnSpc>
                          <a:spcPct val="115000"/>
                        </a:lnSpc>
                        <a:spcBef>
                          <a:spcPts val="0"/>
                        </a:spcBef>
                        <a:spcAft>
                          <a:spcPts val="0"/>
                        </a:spcAft>
                        <a:buNone/>
                      </a:pPr>
                      <a:r>
                        <a:rPr lang="en-US" dirty="0"/>
                        <a:t>146</a:t>
                      </a:r>
                      <a:endParaRPr dirty="0"/>
                    </a:p>
                  </a:txBody>
                  <a:tcPr marL="91425" marR="91425" marT="91425" marB="91425"/>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89B6947F-7179-4E02-A3D8-E25AF9701990}"/>
              </a:ext>
            </a:extLst>
          </p:cNvPr>
          <p:cNvSpPr>
            <a:spLocks noGrp="1"/>
          </p:cNvSpPr>
          <p:nvPr>
            <p:ph type="title"/>
          </p:nvPr>
        </p:nvSpPr>
        <p:spPr/>
        <p:txBody>
          <a:bodyPr/>
          <a:lstStyle/>
          <a:p>
            <a:r>
              <a:rPr lang="en-US" dirty="0"/>
              <a:t>Overall Grant Focus and Goals – Round 3 </a:t>
            </a:r>
          </a:p>
        </p:txBody>
      </p:sp>
      <p:sp>
        <p:nvSpPr>
          <p:cNvPr id="4" name="TextBox 3">
            <a:extLst>
              <a:ext uri="{FF2B5EF4-FFF2-40B4-BE49-F238E27FC236}">
                <a16:creationId xmlns:a16="http://schemas.microsoft.com/office/drawing/2014/main" id="{DBB8AC4F-BCD6-37BB-7F99-2D167F6D77FF}"/>
              </a:ext>
            </a:extLst>
          </p:cNvPr>
          <p:cNvSpPr txBox="1"/>
          <p:nvPr/>
        </p:nvSpPr>
        <p:spPr>
          <a:xfrm>
            <a:off x="1432560" y="5455920"/>
            <a:ext cx="670560" cy="307777"/>
          </a:xfrm>
          <a:prstGeom prst="rect">
            <a:avLst/>
          </a:prstGeom>
          <a:noFill/>
        </p:spPr>
        <p:txBody>
          <a:bodyPr wrap="square" rtlCol="0">
            <a:spAutoFit/>
          </a:bodyPr>
          <a:lstStyle/>
          <a:p>
            <a:r>
              <a:rPr lang="en-US" dirty="0"/>
              <a:t>2823</a:t>
            </a:r>
          </a:p>
        </p:txBody>
      </p:sp>
      <p:sp>
        <p:nvSpPr>
          <p:cNvPr id="7" name="TextBox 6">
            <a:extLst>
              <a:ext uri="{FF2B5EF4-FFF2-40B4-BE49-F238E27FC236}">
                <a16:creationId xmlns:a16="http://schemas.microsoft.com/office/drawing/2014/main" id="{EE23CEE7-5264-C85A-DC67-41D333B4BB33}"/>
              </a:ext>
            </a:extLst>
          </p:cNvPr>
          <p:cNvSpPr txBox="1"/>
          <p:nvPr/>
        </p:nvSpPr>
        <p:spPr>
          <a:xfrm>
            <a:off x="4206240" y="5455920"/>
            <a:ext cx="670560" cy="307777"/>
          </a:xfrm>
          <a:prstGeom prst="rect">
            <a:avLst/>
          </a:prstGeom>
          <a:noFill/>
        </p:spPr>
        <p:txBody>
          <a:bodyPr wrap="square" rtlCol="0">
            <a:spAutoFit/>
          </a:bodyPr>
          <a:lstStyle/>
          <a:p>
            <a:r>
              <a:rPr lang="en-US" dirty="0"/>
              <a:t>1161</a:t>
            </a:r>
          </a:p>
        </p:txBody>
      </p:sp>
    </p:spTree>
    <p:extLst>
      <p:ext uri="{BB962C8B-B14F-4D97-AF65-F5344CB8AC3E}">
        <p14:creationId xmlns:p14="http://schemas.microsoft.com/office/powerpoint/2010/main" val="1437279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 name="Title 1">
            <a:extLst>
              <a:ext uri="{FF2B5EF4-FFF2-40B4-BE49-F238E27FC236}">
                <a16:creationId xmlns:a16="http://schemas.microsoft.com/office/drawing/2014/main" id="{89B6947F-7179-4E02-A3D8-E25AF9701990}"/>
              </a:ext>
            </a:extLst>
          </p:cNvPr>
          <p:cNvSpPr>
            <a:spLocks noGrp="1"/>
          </p:cNvSpPr>
          <p:nvPr>
            <p:ph type="title"/>
          </p:nvPr>
        </p:nvSpPr>
        <p:spPr>
          <a:xfrm>
            <a:off x="838200" y="45720"/>
            <a:ext cx="10187425" cy="723883"/>
          </a:xfrm>
        </p:spPr>
        <p:txBody>
          <a:bodyPr/>
          <a:lstStyle/>
          <a:p>
            <a:r>
              <a:rPr lang="en-US" dirty="0"/>
              <a:t>Overall Grant Focus and Goals:  R1-R3</a:t>
            </a:r>
          </a:p>
        </p:txBody>
      </p:sp>
      <p:graphicFrame>
        <p:nvGraphicFramePr>
          <p:cNvPr id="5" name="Google Shape;235;g2694d151af1_0_1">
            <a:extLst>
              <a:ext uri="{FF2B5EF4-FFF2-40B4-BE49-F238E27FC236}">
                <a16:creationId xmlns:a16="http://schemas.microsoft.com/office/drawing/2014/main" id="{6EAF1EA2-4D6A-4D50-B1D3-DFE66188595A}"/>
              </a:ext>
            </a:extLst>
          </p:cNvPr>
          <p:cNvGraphicFramePr/>
          <p:nvPr>
            <p:extLst>
              <p:ext uri="{D42A27DB-BD31-4B8C-83A1-F6EECF244321}">
                <p14:modId xmlns:p14="http://schemas.microsoft.com/office/powerpoint/2010/main" val="3206983257"/>
              </p:ext>
            </p:extLst>
          </p:nvPr>
        </p:nvGraphicFramePr>
        <p:xfrm>
          <a:off x="738625" y="1436306"/>
          <a:ext cx="10287000" cy="1016893"/>
        </p:xfrm>
        <a:graphic>
          <a:graphicData uri="http://schemas.openxmlformats.org/drawingml/2006/table">
            <a:tbl>
              <a:tblPr>
                <a:noFill/>
                <a:tableStyleId>{96EE0B8B-7556-4AC9-A637-FB8417246F80}</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106624809"/>
                    </a:ext>
                  </a:extLst>
                </a:gridCol>
              </a:tblGrid>
              <a:tr h="381000">
                <a:tc>
                  <a:txBody>
                    <a:bodyPr/>
                    <a:lstStyle/>
                    <a:p>
                      <a:pPr marL="0" lvl="0" indent="0" algn="l" rtl="0">
                        <a:spcBef>
                          <a:spcPts val="0"/>
                        </a:spcBef>
                        <a:spcAft>
                          <a:spcPts val="0"/>
                        </a:spcAft>
                        <a:buNone/>
                      </a:pPr>
                      <a:r>
                        <a:rPr lang="en-US" b="1" dirty="0"/>
                        <a:t>Number of Students to be Enrolled</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Students to Complete</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Employers to Engage</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Education Partnerships</a:t>
                      </a:r>
                    </a:p>
                  </a:txBody>
                  <a:tcPr marL="91425" marR="91425" marT="91425" marB="91425">
                    <a:solidFill>
                      <a:schemeClr val="accent5">
                        <a:lumMod val="40000"/>
                        <a:lumOff val="60000"/>
                      </a:schemeClr>
                    </a:solidFill>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en-US" dirty="0"/>
                        <a:t>2180</a:t>
                      </a:r>
                      <a:endParaRPr dirty="0"/>
                    </a:p>
                  </a:txBody>
                  <a:tcPr marL="91425" marR="91425" marT="91425" marB="91425"/>
                </a:tc>
                <a:tc>
                  <a:txBody>
                    <a:bodyPr/>
                    <a:lstStyle/>
                    <a:p>
                      <a:pPr marL="0" lvl="0" indent="0" algn="ctr" rtl="0">
                        <a:lnSpc>
                          <a:spcPct val="115000"/>
                        </a:lnSpc>
                        <a:spcBef>
                          <a:spcPts val="0"/>
                        </a:spcBef>
                        <a:spcAft>
                          <a:spcPts val="0"/>
                        </a:spcAft>
                        <a:buNone/>
                      </a:pPr>
                      <a:r>
                        <a:rPr lang="en-US" dirty="0"/>
                        <a:t>1744</a:t>
                      </a:r>
                      <a:endParaRPr dirty="0"/>
                    </a:p>
                  </a:txBody>
                  <a:tcPr marL="91425" marR="91425" marT="91425" marB="91425"/>
                </a:tc>
                <a:tc>
                  <a:txBody>
                    <a:bodyPr/>
                    <a:lstStyle/>
                    <a:p>
                      <a:pPr marL="0" lvl="0" indent="0" algn="ctr" rtl="0">
                        <a:lnSpc>
                          <a:spcPct val="115000"/>
                        </a:lnSpc>
                        <a:spcBef>
                          <a:spcPts val="0"/>
                        </a:spcBef>
                        <a:spcAft>
                          <a:spcPts val="0"/>
                        </a:spcAft>
                        <a:buNone/>
                      </a:pPr>
                      <a:r>
                        <a:rPr lang="en-US" dirty="0"/>
                        <a:t>347</a:t>
                      </a:r>
                      <a:endParaRPr dirty="0"/>
                    </a:p>
                  </a:txBody>
                  <a:tcPr marL="91425" marR="91425" marT="91425" marB="91425"/>
                </a:tc>
                <a:tc>
                  <a:txBody>
                    <a:bodyPr/>
                    <a:lstStyle/>
                    <a:p>
                      <a:pPr marL="0" lvl="0" indent="0" algn="ctr" rtl="0">
                        <a:lnSpc>
                          <a:spcPct val="115000"/>
                        </a:lnSpc>
                        <a:spcBef>
                          <a:spcPts val="0"/>
                        </a:spcBef>
                        <a:spcAft>
                          <a:spcPts val="0"/>
                        </a:spcAft>
                        <a:buNone/>
                      </a:pPr>
                      <a:r>
                        <a:rPr lang="en-US" dirty="0"/>
                        <a:t>196</a:t>
                      </a:r>
                      <a:endParaRPr dirty="0"/>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6" name="Google Shape;235;g2694d151af1_0_1">
            <a:extLst>
              <a:ext uri="{FF2B5EF4-FFF2-40B4-BE49-F238E27FC236}">
                <a16:creationId xmlns:a16="http://schemas.microsoft.com/office/drawing/2014/main" id="{9330D95A-4C0E-9C35-46AD-251DEFF15F23}"/>
              </a:ext>
            </a:extLst>
          </p:cNvPr>
          <p:cNvGraphicFramePr/>
          <p:nvPr>
            <p:extLst>
              <p:ext uri="{D42A27DB-BD31-4B8C-83A1-F6EECF244321}">
                <p14:modId xmlns:p14="http://schemas.microsoft.com/office/powerpoint/2010/main" val="1330634243"/>
              </p:ext>
            </p:extLst>
          </p:nvPr>
        </p:nvGraphicFramePr>
        <p:xfrm>
          <a:off x="738625" y="3119902"/>
          <a:ext cx="10287000" cy="1049421"/>
        </p:xfrm>
        <a:graphic>
          <a:graphicData uri="http://schemas.openxmlformats.org/drawingml/2006/table">
            <a:tbl>
              <a:tblPr>
                <a:noFill/>
                <a:tableStyleId>{96EE0B8B-7556-4AC9-A637-FB8417246F80}</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106624809"/>
                    </a:ext>
                  </a:extLst>
                </a:gridCol>
              </a:tblGrid>
              <a:tr h="642098">
                <a:tc>
                  <a:txBody>
                    <a:bodyPr/>
                    <a:lstStyle/>
                    <a:p>
                      <a:pPr marL="0" lvl="0" indent="0" algn="l" rtl="0">
                        <a:spcBef>
                          <a:spcPts val="0"/>
                        </a:spcBef>
                        <a:spcAft>
                          <a:spcPts val="0"/>
                        </a:spcAft>
                        <a:buNone/>
                      </a:pPr>
                      <a:r>
                        <a:rPr lang="en-US" b="1" dirty="0"/>
                        <a:t>Number of Students to be Enrolled</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Students to Complete</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Employers to Engage</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Education Partnerships</a:t>
                      </a:r>
                    </a:p>
                  </a:txBody>
                  <a:tcPr marL="91425" marR="91425" marT="91425" marB="91425">
                    <a:solidFill>
                      <a:schemeClr val="accent5">
                        <a:lumMod val="40000"/>
                        <a:lumOff val="60000"/>
                      </a:schemeClr>
                    </a:solidFill>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en-US" dirty="0"/>
                        <a:t>2544</a:t>
                      </a:r>
                      <a:endParaRPr dirty="0"/>
                    </a:p>
                  </a:txBody>
                  <a:tcPr marL="91425" marR="91425" marT="91425" marB="91425"/>
                </a:tc>
                <a:tc>
                  <a:txBody>
                    <a:bodyPr/>
                    <a:lstStyle/>
                    <a:p>
                      <a:pPr marL="0" lvl="0" indent="0" algn="ctr" rtl="0">
                        <a:lnSpc>
                          <a:spcPct val="115000"/>
                        </a:lnSpc>
                        <a:spcBef>
                          <a:spcPts val="0"/>
                        </a:spcBef>
                        <a:spcAft>
                          <a:spcPts val="0"/>
                        </a:spcAft>
                        <a:buNone/>
                      </a:pPr>
                      <a:r>
                        <a:rPr lang="en-US" dirty="0"/>
                        <a:t>1870</a:t>
                      </a:r>
                      <a:endParaRPr dirty="0"/>
                    </a:p>
                  </a:txBody>
                  <a:tcPr marL="91425" marR="91425" marT="91425" marB="91425"/>
                </a:tc>
                <a:tc>
                  <a:txBody>
                    <a:bodyPr/>
                    <a:lstStyle/>
                    <a:p>
                      <a:pPr marL="0" lvl="0" indent="0" algn="ctr" rtl="0">
                        <a:lnSpc>
                          <a:spcPct val="115000"/>
                        </a:lnSpc>
                        <a:spcBef>
                          <a:spcPts val="0"/>
                        </a:spcBef>
                        <a:spcAft>
                          <a:spcPts val="0"/>
                        </a:spcAft>
                        <a:buNone/>
                      </a:pPr>
                      <a:r>
                        <a:rPr lang="en-US" dirty="0"/>
                        <a:t>417</a:t>
                      </a:r>
                      <a:endParaRPr dirty="0"/>
                    </a:p>
                  </a:txBody>
                  <a:tcPr marL="91425" marR="91425" marT="91425" marB="91425"/>
                </a:tc>
                <a:tc>
                  <a:txBody>
                    <a:bodyPr/>
                    <a:lstStyle/>
                    <a:p>
                      <a:pPr marL="0" lvl="0" indent="0" algn="ctr" rtl="0">
                        <a:lnSpc>
                          <a:spcPct val="115000"/>
                        </a:lnSpc>
                        <a:spcBef>
                          <a:spcPts val="0"/>
                        </a:spcBef>
                        <a:spcAft>
                          <a:spcPts val="0"/>
                        </a:spcAft>
                        <a:buNone/>
                      </a:pPr>
                      <a:r>
                        <a:rPr lang="en-US" dirty="0"/>
                        <a:t>238</a:t>
                      </a:r>
                    </a:p>
                  </a:txBody>
                  <a:tcPr marL="91425" marR="91425" marT="91425" marB="91425"/>
                </a:tc>
                <a:extLst>
                  <a:ext uri="{0D108BD9-81ED-4DB2-BD59-A6C34878D82A}">
                    <a16:rowId xmlns:a16="http://schemas.microsoft.com/office/drawing/2014/main" val="10001"/>
                  </a:ext>
                </a:extLst>
              </a:tr>
            </a:tbl>
          </a:graphicData>
        </a:graphic>
      </p:graphicFrame>
      <p:graphicFrame>
        <p:nvGraphicFramePr>
          <p:cNvPr id="3" name="Google Shape;235;g2694d151af1_0_1">
            <a:extLst>
              <a:ext uri="{FF2B5EF4-FFF2-40B4-BE49-F238E27FC236}">
                <a16:creationId xmlns:a16="http://schemas.microsoft.com/office/drawing/2014/main" id="{6B89AEC8-C9F5-5258-69BE-20D151C17ACC}"/>
              </a:ext>
            </a:extLst>
          </p:cNvPr>
          <p:cNvGraphicFramePr/>
          <p:nvPr>
            <p:extLst>
              <p:ext uri="{D42A27DB-BD31-4B8C-83A1-F6EECF244321}">
                <p14:modId xmlns:p14="http://schemas.microsoft.com/office/powerpoint/2010/main" val="1314347715"/>
              </p:ext>
            </p:extLst>
          </p:nvPr>
        </p:nvGraphicFramePr>
        <p:xfrm>
          <a:off x="738625" y="4999694"/>
          <a:ext cx="10287000" cy="1075995"/>
        </p:xfrm>
        <a:graphic>
          <a:graphicData uri="http://schemas.openxmlformats.org/drawingml/2006/table">
            <a:tbl>
              <a:tblPr>
                <a:noFill/>
                <a:tableStyleId>{96EE0B8B-7556-4AC9-A637-FB8417246F80}</a:tableStyleId>
              </a:tblPr>
              <a:tblGrid>
                <a:gridCol w="2571750">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571750">
                  <a:extLst>
                    <a:ext uri="{9D8B030D-6E8A-4147-A177-3AD203B41FA5}">
                      <a16:colId xmlns:a16="http://schemas.microsoft.com/office/drawing/2014/main" val="20002"/>
                    </a:ext>
                  </a:extLst>
                </a:gridCol>
                <a:gridCol w="2571750">
                  <a:extLst>
                    <a:ext uri="{9D8B030D-6E8A-4147-A177-3AD203B41FA5}">
                      <a16:colId xmlns:a16="http://schemas.microsoft.com/office/drawing/2014/main" val="106624809"/>
                    </a:ext>
                  </a:extLst>
                </a:gridCol>
              </a:tblGrid>
              <a:tr h="668672">
                <a:tc>
                  <a:txBody>
                    <a:bodyPr/>
                    <a:lstStyle/>
                    <a:p>
                      <a:pPr marL="0" lvl="0" indent="0" algn="l" rtl="0">
                        <a:spcBef>
                          <a:spcPts val="0"/>
                        </a:spcBef>
                        <a:spcAft>
                          <a:spcPts val="0"/>
                        </a:spcAft>
                        <a:buNone/>
                      </a:pPr>
                      <a:r>
                        <a:rPr lang="en-US" b="1" dirty="0"/>
                        <a:t>Number of Students to be Enrolled</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Students to Complete</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Employers to Engage</a:t>
                      </a:r>
                      <a:endParaRPr b="1" dirty="0"/>
                    </a:p>
                  </a:txBody>
                  <a:tcPr marL="91425" marR="91425" marT="91425" marB="91425">
                    <a:solidFill>
                      <a:schemeClr val="accent5">
                        <a:lumMod val="40000"/>
                        <a:lumOff val="60000"/>
                      </a:schemeClr>
                    </a:solidFill>
                  </a:tcPr>
                </a:tc>
                <a:tc>
                  <a:txBody>
                    <a:bodyPr/>
                    <a:lstStyle/>
                    <a:p>
                      <a:pPr marL="0" lvl="0" indent="0" algn="l" rtl="0">
                        <a:spcBef>
                          <a:spcPts val="0"/>
                        </a:spcBef>
                        <a:spcAft>
                          <a:spcPts val="0"/>
                        </a:spcAft>
                        <a:buNone/>
                      </a:pPr>
                      <a:r>
                        <a:rPr lang="en-US" b="1" dirty="0"/>
                        <a:t>Number of Education Partnerships</a:t>
                      </a:r>
                    </a:p>
                  </a:txBody>
                  <a:tcPr marL="91425" marR="91425" marT="91425" marB="91425">
                    <a:solidFill>
                      <a:schemeClr val="accent5">
                        <a:lumMod val="40000"/>
                        <a:lumOff val="60000"/>
                      </a:schemeClr>
                    </a:solidFill>
                  </a:tcPr>
                </a:tc>
                <a:extLst>
                  <a:ext uri="{0D108BD9-81ED-4DB2-BD59-A6C34878D82A}">
                    <a16:rowId xmlns:a16="http://schemas.microsoft.com/office/drawing/2014/main" val="10000"/>
                  </a:ext>
                </a:extLst>
              </a:tr>
              <a:tr h="381000">
                <a:tc>
                  <a:txBody>
                    <a:bodyPr/>
                    <a:lstStyle/>
                    <a:p>
                      <a:pPr marL="0" lvl="0" indent="0" algn="ctr" rtl="0">
                        <a:lnSpc>
                          <a:spcPct val="115000"/>
                        </a:lnSpc>
                        <a:spcBef>
                          <a:spcPts val="0"/>
                        </a:spcBef>
                        <a:spcAft>
                          <a:spcPts val="0"/>
                        </a:spcAft>
                        <a:buNone/>
                      </a:pPr>
                      <a:r>
                        <a:rPr lang="en-US" dirty="0"/>
                        <a:t>2823</a:t>
                      </a:r>
                      <a:endParaRPr dirty="0"/>
                    </a:p>
                  </a:txBody>
                  <a:tcPr marL="91425" marR="91425" marT="91425" marB="91425"/>
                </a:tc>
                <a:tc>
                  <a:txBody>
                    <a:bodyPr/>
                    <a:lstStyle/>
                    <a:p>
                      <a:pPr marL="0" lvl="0" indent="0" algn="ctr" rtl="0">
                        <a:lnSpc>
                          <a:spcPct val="115000"/>
                        </a:lnSpc>
                        <a:spcBef>
                          <a:spcPts val="0"/>
                        </a:spcBef>
                        <a:spcAft>
                          <a:spcPts val="0"/>
                        </a:spcAft>
                        <a:buNone/>
                      </a:pPr>
                      <a:r>
                        <a:rPr lang="en-US" dirty="0"/>
                        <a:t>1161</a:t>
                      </a:r>
                      <a:endParaRPr dirty="0"/>
                    </a:p>
                  </a:txBody>
                  <a:tcPr marL="91425" marR="91425" marT="91425" marB="91425"/>
                </a:tc>
                <a:tc>
                  <a:txBody>
                    <a:bodyPr/>
                    <a:lstStyle/>
                    <a:p>
                      <a:pPr marL="0" lvl="0" indent="0" algn="ctr" rtl="0">
                        <a:lnSpc>
                          <a:spcPct val="115000"/>
                        </a:lnSpc>
                        <a:spcBef>
                          <a:spcPts val="0"/>
                        </a:spcBef>
                        <a:spcAft>
                          <a:spcPts val="0"/>
                        </a:spcAft>
                        <a:buNone/>
                      </a:pPr>
                      <a:r>
                        <a:rPr lang="en-US" dirty="0"/>
                        <a:t>214</a:t>
                      </a:r>
                      <a:endParaRPr dirty="0"/>
                    </a:p>
                  </a:txBody>
                  <a:tcPr marL="91425" marR="91425" marT="91425" marB="91425"/>
                </a:tc>
                <a:tc>
                  <a:txBody>
                    <a:bodyPr/>
                    <a:lstStyle/>
                    <a:p>
                      <a:pPr marL="0" lvl="0" indent="0" algn="ctr" rtl="0">
                        <a:lnSpc>
                          <a:spcPct val="115000"/>
                        </a:lnSpc>
                        <a:spcBef>
                          <a:spcPts val="0"/>
                        </a:spcBef>
                        <a:spcAft>
                          <a:spcPts val="0"/>
                        </a:spcAft>
                        <a:buNone/>
                      </a:pPr>
                      <a:r>
                        <a:rPr lang="en-US" dirty="0"/>
                        <a:t>146</a:t>
                      </a:r>
                      <a:endParaRPr dirty="0"/>
                    </a:p>
                  </a:txBody>
                  <a:tcPr marL="91425" marR="91425" marT="91425" marB="91425"/>
                </a:tc>
                <a:extLst>
                  <a:ext uri="{0D108BD9-81ED-4DB2-BD59-A6C34878D82A}">
                    <a16:rowId xmlns:a16="http://schemas.microsoft.com/office/drawing/2014/main" val="10001"/>
                  </a:ext>
                </a:extLst>
              </a:tr>
            </a:tbl>
          </a:graphicData>
        </a:graphic>
      </p:graphicFrame>
      <p:sp>
        <p:nvSpPr>
          <p:cNvPr id="8" name="TextBox 7">
            <a:extLst>
              <a:ext uri="{FF2B5EF4-FFF2-40B4-BE49-F238E27FC236}">
                <a16:creationId xmlns:a16="http://schemas.microsoft.com/office/drawing/2014/main" id="{CA8F1BBD-3285-7514-37EF-53135636EAC0}"/>
              </a:ext>
            </a:extLst>
          </p:cNvPr>
          <p:cNvSpPr txBox="1"/>
          <p:nvPr/>
        </p:nvSpPr>
        <p:spPr>
          <a:xfrm>
            <a:off x="738625" y="1097280"/>
            <a:ext cx="815855" cy="307777"/>
          </a:xfrm>
          <a:prstGeom prst="rect">
            <a:avLst/>
          </a:prstGeom>
          <a:noFill/>
        </p:spPr>
        <p:txBody>
          <a:bodyPr wrap="square" rtlCol="0">
            <a:spAutoFit/>
          </a:bodyPr>
          <a:lstStyle/>
          <a:p>
            <a:r>
              <a:rPr lang="en-US" dirty="0"/>
              <a:t>R1</a:t>
            </a:r>
          </a:p>
        </p:txBody>
      </p:sp>
      <p:sp>
        <p:nvSpPr>
          <p:cNvPr id="9" name="TextBox 8">
            <a:extLst>
              <a:ext uri="{FF2B5EF4-FFF2-40B4-BE49-F238E27FC236}">
                <a16:creationId xmlns:a16="http://schemas.microsoft.com/office/drawing/2014/main" id="{7A8BF4AA-3416-5BC8-87BE-AE2265BF2716}"/>
              </a:ext>
            </a:extLst>
          </p:cNvPr>
          <p:cNvSpPr txBox="1"/>
          <p:nvPr/>
        </p:nvSpPr>
        <p:spPr>
          <a:xfrm>
            <a:off x="738623" y="2812125"/>
            <a:ext cx="739655" cy="307777"/>
          </a:xfrm>
          <a:prstGeom prst="rect">
            <a:avLst/>
          </a:prstGeom>
          <a:noFill/>
        </p:spPr>
        <p:txBody>
          <a:bodyPr wrap="square" rtlCol="0">
            <a:spAutoFit/>
          </a:bodyPr>
          <a:lstStyle/>
          <a:p>
            <a:r>
              <a:rPr lang="en-US" dirty="0"/>
              <a:t>R2</a:t>
            </a:r>
          </a:p>
        </p:txBody>
      </p:sp>
      <p:sp>
        <p:nvSpPr>
          <p:cNvPr id="10" name="TextBox 9">
            <a:extLst>
              <a:ext uri="{FF2B5EF4-FFF2-40B4-BE49-F238E27FC236}">
                <a16:creationId xmlns:a16="http://schemas.microsoft.com/office/drawing/2014/main" id="{16C642A1-4C99-8265-2A99-5069FA513147}"/>
              </a:ext>
            </a:extLst>
          </p:cNvPr>
          <p:cNvSpPr txBox="1"/>
          <p:nvPr/>
        </p:nvSpPr>
        <p:spPr>
          <a:xfrm>
            <a:off x="700524" y="4691917"/>
            <a:ext cx="815855" cy="307777"/>
          </a:xfrm>
          <a:prstGeom prst="rect">
            <a:avLst/>
          </a:prstGeom>
          <a:noFill/>
        </p:spPr>
        <p:txBody>
          <a:bodyPr wrap="square" rtlCol="0">
            <a:spAutoFit/>
          </a:bodyPr>
          <a:lstStyle/>
          <a:p>
            <a:r>
              <a:rPr lang="en-US" dirty="0"/>
              <a:t>R3</a:t>
            </a:r>
          </a:p>
        </p:txBody>
      </p:sp>
    </p:spTree>
    <p:extLst>
      <p:ext uri="{BB962C8B-B14F-4D97-AF65-F5344CB8AC3E}">
        <p14:creationId xmlns:p14="http://schemas.microsoft.com/office/powerpoint/2010/main" val="1815644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9"/>
        <p:cNvGrpSpPr/>
        <p:nvPr/>
      </p:nvGrpSpPr>
      <p:grpSpPr>
        <a:xfrm>
          <a:off x="0" y="0"/>
          <a:ext cx="0" cy="0"/>
          <a:chOff x="0" y="0"/>
          <a:chExt cx="0" cy="0"/>
        </a:xfrm>
      </p:grpSpPr>
      <p:sp>
        <p:nvSpPr>
          <p:cNvPr id="240" name="Google Shape;240;g2694d151af1_0_30"/>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g2694d151af1_0_30"/>
          <p:cNvSpPr/>
          <p:nvPr/>
        </p:nvSpPr>
        <p:spPr>
          <a:xfrm>
            <a:off x="-3048" y="227"/>
            <a:ext cx="12189000" cy="4551900"/>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g2694d151af1_0_30"/>
          <p:cNvSpPr txBox="1">
            <a:spLocks noGrp="1"/>
          </p:cNvSpPr>
          <p:nvPr>
            <p:ph type="title"/>
          </p:nvPr>
        </p:nvSpPr>
        <p:spPr>
          <a:xfrm>
            <a:off x="795342" y="637953"/>
            <a:ext cx="8272500" cy="3189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8000"/>
              <a:buFont typeface="Calibri"/>
              <a:buNone/>
            </a:pPr>
            <a:r>
              <a:rPr lang="en-US" sz="8000" b="1">
                <a:solidFill>
                  <a:srgbClr val="FFFFFF"/>
                </a:solidFill>
              </a:rPr>
              <a:t>Required Activities</a:t>
            </a:r>
            <a:endParaRPr/>
          </a:p>
        </p:txBody>
      </p:sp>
      <p:sp>
        <p:nvSpPr>
          <p:cNvPr id="243" name="Google Shape;243;g2694d151af1_0_30"/>
          <p:cNvSpPr/>
          <p:nvPr/>
        </p:nvSpPr>
        <p:spPr>
          <a:xfrm>
            <a:off x="8727747" y="4208147"/>
            <a:ext cx="339126" cy="1938526"/>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g2694d151af1_0_30"/>
          <p:cNvSpPr/>
          <p:nvPr/>
        </p:nvSpPr>
        <p:spPr>
          <a:xfrm>
            <a:off x="8728739" y="4098333"/>
            <a:ext cx="201857" cy="1874522"/>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g2694d151af1_0_30"/>
          <p:cNvSpPr/>
          <p:nvPr/>
        </p:nvSpPr>
        <p:spPr>
          <a:xfrm>
            <a:off x="-3048" y="4098334"/>
            <a:ext cx="8933100" cy="17739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g2694d151af1_0_30"/>
          <p:cNvSpPr/>
          <p:nvPr/>
        </p:nvSpPr>
        <p:spPr>
          <a:xfrm>
            <a:off x="9066873" y="4377267"/>
            <a:ext cx="3122100" cy="17739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graphicFrame>
        <p:nvGraphicFramePr>
          <p:cNvPr id="252" name="Google Shape;252;p16"/>
          <p:cNvGraphicFramePr/>
          <p:nvPr>
            <p:extLst>
              <p:ext uri="{D42A27DB-BD31-4B8C-83A1-F6EECF244321}">
                <p14:modId xmlns:p14="http://schemas.microsoft.com/office/powerpoint/2010/main" val="1809266611"/>
              </p:ext>
            </p:extLst>
          </p:nvPr>
        </p:nvGraphicFramePr>
        <p:xfrm>
          <a:off x="474059" y="1777206"/>
          <a:ext cx="11243882" cy="4915695"/>
        </p:xfrm>
        <a:graphic>
          <a:graphicData uri="http://schemas.openxmlformats.org/drawingml/2006/table">
            <a:tbl>
              <a:tblPr firstRow="1" firstCol="1" bandRow="1">
                <a:noFill/>
                <a:tableStyleId>{2C59D768-C52A-499A-907E-950A4BB9F40A}</a:tableStyleId>
              </a:tblPr>
              <a:tblGrid>
                <a:gridCol w="6872861">
                  <a:extLst>
                    <a:ext uri="{9D8B030D-6E8A-4147-A177-3AD203B41FA5}">
                      <a16:colId xmlns:a16="http://schemas.microsoft.com/office/drawing/2014/main" val="20000"/>
                    </a:ext>
                  </a:extLst>
                </a:gridCol>
                <a:gridCol w="2187942">
                  <a:extLst>
                    <a:ext uri="{9D8B030D-6E8A-4147-A177-3AD203B41FA5}">
                      <a16:colId xmlns:a16="http://schemas.microsoft.com/office/drawing/2014/main" val="20001"/>
                    </a:ext>
                  </a:extLst>
                </a:gridCol>
                <a:gridCol w="2183079">
                  <a:extLst>
                    <a:ext uri="{9D8B030D-6E8A-4147-A177-3AD203B41FA5}">
                      <a16:colId xmlns:a16="http://schemas.microsoft.com/office/drawing/2014/main" val="20002"/>
                    </a:ext>
                  </a:extLst>
                </a:gridCol>
              </a:tblGrid>
              <a:tr h="894255">
                <a:tc>
                  <a:txBody>
                    <a:bodyPr/>
                    <a:lstStyle/>
                    <a:p>
                      <a:pPr marL="0" marR="213995" lvl="0" indent="0" algn="ctr" rtl="0">
                        <a:spcBef>
                          <a:spcPts val="0"/>
                        </a:spcBef>
                        <a:spcAft>
                          <a:spcPts val="0"/>
                        </a:spcAft>
                        <a:buNone/>
                      </a:pPr>
                      <a:r>
                        <a:rPr lang="en-US" sz="1800" u="sng" strike="noStrike" cap="none" dirty="0"/>
                        <a:t>Required Activities</a:t>
                      </a:r>
                      <a:endParaRPr sz="1800" u="none" strike="noStrike" cap="none" dirty="0">
                        <a:latin typeface="Georgia"/>
                        <a:ea typeface="Georgia"/>
                        <a:cs typeface="Georgia"/>
                        <a:sym typeface="Georgia"/>
                      </a:endParaRPr>
                    </a:p>
                  </a:txBody>
                  <a:tcPr marL="68575" marR="68575" marT="0" marB="0"/>
                </a:tc>
                <a:tc>
                  <a:txBody>
                    <a:bodyPr/>
                    <a:lstStyle/>
                    <a:p>
                      <a:pPr marL="0" marR="213995" lvl="0" indent="0" algn="l" rtl="0">
                        <a:spcBef>
                          <a:spcPts val="0"/>
                        </a:spcBef>
                        <a:spcAft>
                          <a:spcPts val="0"/>
                        </a:spcAft>
                        <a:buNone/>
                      </a:pPr>
                      <a:r>
                        <a:rPr lang="en-US" sz="1800" u="sng" strike="noStrike" cap="none"/>
                        <a:t>Objective A: Capacity- Building</a:t>
                      </a:r>
                      <a:endParaRPr sz="1800" u="none" strike="noStrike" cap="none">
                        <a:latin typeface="Georgia"/>
                        <a:ea typeface="Georgia"/>
                        <a:cs typeface="Georgia"/>
                        <a:sym typeface="Georgia"/>
                      </a:endParaRPr>
                    </a:p>
                  </a:txBody>
                  <a:tcPr marL="68575" marR="68575" marT="0" marB="0"/>
                </a:tc>
                <a:tc>
                  <a:txBody>
                    <a:bodyPr/>
                    <a:lstStyle/>
                    <a:p>
                      <a:pPr marL="0" marR="213995" lvl="0" indent="0" algn="l" rtl="0">
                        <a:spcBef>
                          <a:spcPts val="0"/>
                        </a:spcBef>
                        <a:spcAft>
                          <a:spcPts val="0"/>
                        </a:spcAft>
                        <a:buNone/>
                      </a:pPr>
                      <a:r>
                        <a:rPr lang="en-US" sz="1800" u="sng" strike="noStrike" cap="none"/>
                        <a:t>Objective B: Development and Expansion</a:t>
                      </a:r>
                      <a:endParaRPr sz="1800" u="none" strike="noStrike" cap="none">
                        <a:latin typeface="Georgia"/>
                        <a:ea typeface="Georgia"/>
                        <a:cs typeface="Georgia"/>
                        <a:sym typeface="Georgia"/>
                      </a:endParaRPr>
                    </a:p>
                  </a:txBody>
                  <a:tcPr marL="68575" marR="68575" marT="0" marB="0"/>
                </a:tc>
                <a:extLst>
                  <a:ext uri="{0D108BD9-81ED-4DB2-BD59-A6C34878D82A}">
                    <a16:rowId xmlns:a16="http://schemas.microsoft.com/office/drawing/2014/main" val="10000"/>
                  </a:ext>
                </a:extLst>
              </a:tr>
              <a:tr h="405586">
                <a:tc>
                  <a:txBody>
                    <a:bodyPr/>
                    <a:lstStyle/>
                    <a:p>
                      <a:pPr marL="0" marR="213995" lvl="0" indent="0" algn="just" rtl="0">
                        <a:spcBef>
                          <a:spcPts val="0"/>
                        </a:spcBef>
                        <a:spcAft>
                          <a:spcPts val="0"/>
                        </a:spcAft>
                        <a:buNone/>
                      </a:pPr>
                      <a:r>
                        <a:rPr lang="en-US" sz="1800" u="none" strike="noStrike" cap="none"/>
                        <a:t>Participation in EV Network</a:t>
                      </a:r>
                      <a:endParaRPr sz="1800" u="none" strike="noStrike" cap="none">
                        <a:latin typeface="Georgia"/>
                        <a:ea typeface="Georgia"/>
                        <a:cs typeface="Georgia"/>
                        <a:sym typeface="Georgia"/>
                      </a:endParaRPr>
                    </a:p>
                  </a:txBody>
                  <a:tcPr marL="68575" marR="68575" marT="0" marB="0"/>
                </a:tc>
                <a:tc>
                  <a:txBody>
                    <a:bodyPr/>
                    <a:lstStyle/>
                    <a:p>
                      <a:pPr marL="342900" marR="213995" lvl="0" indent="-342900" algn="l" rtl="0">
                        <a:spcBef>
                          <a:spcPts val="0"/>
                        </a:spcBef>
                        <a:spcAft>
                          <a:spcPts val="0"/>
                        </a:spcAft>
                        <a:buClr>
                          <a:schemeClr val="dk1"/>
                        </a:buClr>
                        <a:buSzPts val="1200"/>
                        <a:buFont typeface="Noto Sans Symbols"/>
                        <a:buChar char="✔"/>
                      </a:pPr>
                      <a:r>
                        <a:rPr lang="en-US" sz="1200" u="none" strike="noStrike" cap="none"/>
                        <a:t> </a:t>
                      </a:r>
                      <a:endParaRPr sz="1200" u="none" strike="noStrike" cap="none">
                        <a:latin typeface="Georgia"/>
                        <a:ea typeface="Georgia"/>
                        <a:cs typeface="Georgia"/>
                        <a:sym typeface="Georgia"/>
                      </a:endParaRPr>
                    </a:p>
                  </a:txBody>
                  <a:tcPr marL="68575" marR="68575" marT="0" marB="0"/>
                </a:tc>
                <a:tc>
                  <a:txBody>
                    <a:bodyPr/>
                    <a:lstStyle/>
                    <a:p>
                      <a:pPr marL="342900" marR="213995" lvl="0" indent="-342900" algn="l" rtl="0">
                        <a:spcBef>
                          <a:spcPts val="0"/>
                        </a:spcBef>
                        <a:spcAft>
                          <a:spcPts val="0"/>
                        </a:spcAft>
                        <a:buClr>
                          <a:schemeClr val="dk1"/>
                        </a:buClr>
                        <a:buSzPts val="1200"/>
                        <a:buFont typeface="Noto Sans Symbols"/>
                        <a:buChar char="✔"/>
                      </a:pPr>
                      <a:r>
                        <a:rPr lang="en-US" sz="1200" u="none" strike="noStrike" cap="none"/>
                        <a:t> </a:t>
                      </a:r>
                      <a:endParaRPr sz="1200" u="none" strike="noStrike" cap="none">
                        <a:latin typeface="Georgia"/>
                        <a:ea typeface="Georgia"/>
                        <a:cs typeface="Georgia"/>
                        <a:sym typeface="Georgia"/>
                      </a:endParaRPr>
                    </a:p>
                  </a:txBody>
                  <a:tcPr marL="68575" marR="68575" marT="0" marB="0"/>
                </a:tc>
                <a:extLst>
                  <a:ext uri="{0D108BD9-81ED-4DB2-BD59-A6C34878D82A}">
                    <a16:rowId xmlns:a16="http://schemas.microsoft.com/office/drawing/2014/main" val="10001"/>
                  </a:ext>
                </a:extLst>
              </a:tr>
              <a:tr h="405586">
                <a:tc>
                  <a:txBody>
                    <a:bodyPr/>
                    <a:lstStyle/>
                    <a:p>
                      <a:pPr marL="0" marR="213995" lvl="0" indent="0" algn="just" rtl="0">
                        <a:spcBef>
                          <a:spcPts val="0"/>
                        </a:spcBef>
                        <a:spcAft>
                          <a:spcPts val="0"/>
                        </a:spcAft>
                        <a:buNone/>
                      </a:pPr>
                      <a:r>
                        <a:rPr lang="en-US" sz="1800" u="none" strike="noStrike" cap="none"/>
                        <a:t>Employer and Community Engagement </a:t>
                      </a:r>
                      <a:endParaRPr sz="1800" u="none" strike="noStrike" cap="none">
                        <a:latin typeface="Georgia"/>
                        <a:ea typeface="Georgia"/>
                        <a:cs typeface="Georgia"/>
                        <a:sym typeface="Georgia"/>
                      </a:endParaRPr>
                    </a:p>
                  </a:txBody>
                  <a:tcPr marL="68575" marR="68575" marT="0" marB="0"/>
                </a:tc>
                <a:tc>
                  <a:txBody>
                    <a:bodyPr/>
                    <a:lstStyle/>
                    <a:p>
                      <a:pPr marL="342900" marR="213995" lvl="0" indent="-342900" algn="l" rtl="0">
                        <a:spcBef>
                          <a:spcPts val="0"/>
                        </a:spcBef>
                        <a:spcAft>
                          <a:spcPts val="0"/>
                        </a:spcAft>
                        <a:buClr>
                          <a:schemeClr val="dk1"/>
                        </a:buClr>
                        <a:buSzPts val="1200"/>
                        <a:buFont typeface="Noto Sans Symbols"/>
                        <a:buChar char="✔"/>
                      </a:pPr>
                      <a:r>
                        <a:rPr lang="en-US" sz="1200" u="none" strike="noStrike" cap="none" dirty="0"/>
                        <a:t> </a:t>
                      </a:r>
                      <a:endParaRPr sz="1200" u="none" strike="noStrike" cap="none" dirty="0">
                        <a:latin typeface="Georgia"/>
                        <a:ea typeface="Georgia"/>
                        <a:cs typeface="Georgia"/>
                        <a:sym typeface="Georgia"/>
                      </a:endParaRPr>
                    </a:p>
                  </a:txBody>
                  <a:tcPr marL="68575" marR="68575" marT="0" marB="0"/>
                </a:tc>
                <a:tc>
                  <a:txBody>
                    <a:bodyPr/>
                    <a:lstStyle/>
                    <a:p>
                      <a:pPr marL="342900" marR="213995" lvl="0" indent="-342900" algn="l" rtl="0">
                        <a:spcBef>
                          <a:spcPts val="0"/>
                        </a:spcBef>
                        <a:spcAft>
                          <a:spcPts val="0"/>
                        </a:spcAft>
                        <a:buClr>
                          <a:schemeClr val="dk1"/>
                        </a:buClr>
                        <a:buSzPts val="1200"/>
                        <a:buFont typeface="Noto Sans Symbols"/>
                        <a:buChar char="✔"/>
                      </a:pPr>
                      <a:r>
                        <a:rPr lang="en-US" sz="1200" u="none" strike="noStrike" cap="none"/>
                        <a:t> </a:t>
                      </a:r>
                      <a:endParaRPr sz="1200" u="none" strike="noStrike" cap="none">
                        <a:latin typeface="Georgia"/>
                        <a:ea typeface="Georgia"/>
                        <a:cs typeface="Georgia"/>
                        <a:sym typeface="Georgia"/>
                      </a:endParaRPr>
                    </a:p>
                  </a:txBody>
                  <a:tcPr marL="68575" marR="68575" marT="0" marB="0"/>
                </a:tc>
                <a:extLst>
                  <a:ext uri="{0D108BD9-81ED-4DB2-BD59-A6C34878D82A}">
                    <a16:rowId xmlns:a16="http://schemas.microsoft.com/office/drawing/2014/main" val="10002"/>
                  </a:ext>
                </a:extLst>
              </a:tr>
              <a:tr h="776752">
                <a:tc>
                  <a:txBody>
                    <a:bodyPr/>
                    <a:lstStyle/>
                    <a:p>
                      <a:pPr marL="0" marR="213995" lvl="0" indent="0" algn="just" rtl="0">
                        <a:spcBef>
                          <a:spcPts val="0"/>
                        </a:spcBef>
                        <a:spcAft>
                          <a:spcPts val="0"/>
                        </a:spcAft>
                        <a:buNone/>
                      </a:pPr>
                      <a:r>
                        <a:rPr lang="en-US" sz="1800" u="none" strike="noStrike" cap="none"/>
                        <a:t>Pathway Mapping (i.e., dual credit, adult education integrated education and training, non-credit to credit, as appropriate)</a:t>
                      </a:r>
                      <a:endParaRPr sz="1800" u="none" strike="noStrike" cap="none">
                        <a:latin typeface="Georgia"/>
                        <a:ea typeface="Georgia"/>
                        <a:cs typeface="Georgia"/>
                        <a:sym typeface="Georgia"/>
                      </a:endParaRPr>
                    </a:p>
                  </a:txBody>
                  <a:tcPr marL="68575" marR="68575" marT="0" marB="0"/>
                </a:tc>
                <a:tc>
                  <a:txBody>
                    <a:bodyPr/>
                    <a:lstStyle/>
                    <a:p>
                      <a:pPr marL="342900" marR="213995" lvl="0" indent="-342900" algn="l" rtl="0">
                        <a:spcBef>
                          <a:spcPts val="0"/>
                        </a:spcBef>
                        <a:spcAft>
                          <a:spcPts val="0"/>
                        </a:spcAft>
                        <a:buClr>
                          <a:schemeClr val="dk1"/>
                        </a:buClr>
                        <a:buSzPts val="1200"/>
                        <a:buFont typeface="Noto Sans Symbols"/>
                        <a:buChar char="✔"/>
                      </a:pPr>
                      <a:r>
                        <a:rPr lang="en-US" sz="1200" u="none" strike="noStrike" cap="none"/>
                        <a:t> </a:t>
                      </a:r>
                      <a:endParaRPr sz="1200" u="none" strike="noStrike" cap="none">
                        <a:latin typeface="Georgia"/>
                        <a:ea typeface="Georgia"/>
                        <a:cs typeface="Georgia"/>
                        <a:sym typeface="Georgia"/>
                      </a:endParaRPr>
                    </a:p>
                  </a:txBody>
                  <a:tcPr marL="68575" marR="68575" marT="0" marB="0"/>
                </a:tc>
                <a:tc>
                  <a:txBody>
                    <a:bodyPr/>
                    <a:lstStyle/>
                    <a:p>
                      <a:pPr marL="342900" marR="213995" lvl="0" indent="-342900" algn="l" rtl="0">
                        <a:spcBef>
                          <a:spcPts val="0"/>
                        </a:spcBef>
                        <a:spcAft>
                          <a:spcPts val="0"/>
                        </a:spcAft>
                        <a:buClr>
                          <a:schemeClr val="dk1"/>
                        </a:buClr>
                        <a:buSzPts val="1200"/>
                        <a:buFont typeface="Noto Sans Symbols"/>
                        <a:buChar char="✔"/>
                      </a:pPr>
                      <a:r>
                        <a:rPr lang="en-US" sz="1200" u="none" strike="noStrike" cap="none"/>
                        <a:t> </a:t>
                      </a:r>
                      <a:endParaRPr sz="1200" u="none" strike="noStrike" cap="none">
                        <a:latin typeface="Georgia"/>
                        <a:ea typeface="Georgia"/>
                        <a:cs typeface="Georgia"/>
                        <a:sym typeface="Georgia"/>
                      </a:endParaRPr>
                    </a:p>
                  </a:txBody>
                  <a:tcPr marL="68575" marR="68575" marT="0" marB="0"/>
                </a:tc>
                <a:extLst>
                  <a:ext uri="{0D108BD9-81ED-4DB2-BD59-A6C34878D82A}">
                    <a16:rowId xmlns:a16="http://schemas.microsoft.com/office/drawing/2014/main" val="10003"/>
                  </a:ext>
                </a:extLst>
              </a:tr>
              <a:tr h="405586">
                <a:tc>
                  <a:txBody>
                    <a:bodyPr/>
                    <a:lstStyle/>
                    <a:p>
                      <a:pPr marL="0" marR="213995" lvl="0" indent="0" algn="just" rtl="0">
                        <a:spcBef>
                          <a:spcPts val="0"/>
                        </a:spcBef>
                        <a:spcAft>
                          <a:spcPts val="0"/>
                        </a:spcAft>
                        <a:buNone/>
                      </a:pPr>
                      <a:r>
                        <a:rPr lang="en-US" sz="1800" u="none" strike="noStrike" cap="none"/>
                        <a:t>Build Capacity and Infrastructure</a:t>
                      </a:r>
                      <a:endParaRPr sz="1800" u="none" strike="noStrike" cap="none">
                        <a:latin typeface="Georgia"/>
                        <a:ea typeface="Georgia"/>
                        <a:cs typeface="Georgia"/>
                        <a:sym typeface="Georgia"/>
                      </a:endParaRPr>
                    </a:p>
                  </a:txBody>
                  <a:tcPr marL="68575" marR="68575" marT="0" marB="0"/>
                </a:tc>
                <a:tc>
                  <a:txBody>
                    <a:bodyPr/>
                    <a:lstStyle/>
                    <a:p>
                      <a:pPr marL="342900" marR="213995" lvl="0" indent="-342900" algn="l" rtl="0">
                        <a:spcBef>
                          <a:spcPts val="0"/>
                        </a:spcBef>
                        <a:spcAft>
                          <a:spcPts val="0"/>
                        </a:spcAft>
                        <a:buClr>
                          <a:schemeClr val="dk1"/>
                        </a:buClr>
                        <a:buSzPts val="1200"/>
                        <a:buFont typeface="Noto Sans Symbols"/>
                        <a:buChar char="✔"/>
                      </a:pPr>
                      <a:r>
                        <a:rPr lang="en-US" sz="1200" u="none" strike="noStrike" cap="none"/>
                        <a:t> </a:t>
                      </a:r>
                      <a:endParaRPr sz="1200" u="none" strike="noStrike" cap="none">
                        <a:latin typeface="Georgia"/>
                        <a:ea typeface="Georgia"/>
                        <a:cs typeface="Georgia"/>
                        <a:sym typeface="Georgia"/>
                      </a:endParaRPr>
                    </a:p>
                  </a:txBody>
                  <a:tcPr marL="68575" marR="68575" marT="0" marB="0"/>
                </a:tc>
                <a:tc>
                  <a:txBody>
                    <a:bodyPr/>
                    <a:lstStyle/>
                    <a:p>
                      <a:pPr marL="342900" marR="213995" lvl="0" indent="-342900" algn="l" rtl="0">
                        <a:spcBef>
                          <a:spcPts val="0"/>
                        </a:spcBef>
                        <a:spcAft>
                          <a:spcPts val="0"/>
                        </a:spcAft>
                        <a:buClr>
                          <a:schemeClr val="dk1"/>
                        </a:buClr>
                        <a:buSzPts val="1200"/>
                        <a:buFont typeface="Noto Sans Symbols"/>
                        <a:buChar char="✔"/>
                      </a:pPr>
                      <a:r>
                        <a:rPr lang="en-US" sz="1200" u="none" strike="noStrike" cap="none"/>
                        <a:t> </a:t>
                      </a:r>
                      <a:endParaRPr sz="1200" u="none" strike="noStrike" cap="none">
                        <a:latin typeface="Georgia"/>
                        <a:ea typeface="Georgia"/>
                        <a:cs typeface="Georgia"/>
                        <a:sym typeface="Georgia"/>
                      </a:endParaRPr>
                    </a:p>
                  </a:txBody>
                  <a:tcPr marL="68575" marR="68575" marT="0" marB="0"/>
                </a:tc>
                <a:extLst>
                  <a:ext uri="{0D108BD9-81ED-4DB2-BD59-A6C34878D82A}">
                    <a16:rowId xmlns:a16="http://schemas.microsoft.com/office/drawing/2014/main" val="10004"/>
                  </a:ext>
                </a:extLst>
              </a:tr>
              <a:tr h="405586">
                <a:tc>
                  <a:txBody>
                    <a:bodyPr/>
                    <a:lstStyle/>
                    <a:p>
                      <a:pPr marL="0" marR="213995" lvl="0" indent="0" algn="just" rtl="0">
                        <a:spcBef>
                          <a:spcPts val="0"/>
                        </a:spcBef>
                        <a:spcAft>
                          <a:spcPts val="0"/>
                        </a:spcAft>
                        <a:buNone/>
                      </a:pPr>
                      <a:r>
                        <a:rPr lang="en-US" sz="1800" u="none" strike="noStrike" cap="none"/>
                        <a:t>Develop New Programs (as LMI requires)</a:t>
                      </a:r>
                      <a:endParaRPr sz="1800" u="none" strike="noStrike" cap="none">
                        <a:latin typeface="Georgia"/>
                        <a:ea typeface="Georgia"/>
                        <a:cs typeface="Georgia"/>
                        <a:sym typeface="Georgia"/>
                      </a:endParaRPr>
                    </a:p>
                  </a:txBody>
                  <a:tcPr marL="68575" marR="68575" marT="0" marB="0"/>
                </a:tc>
                <a:tc>
                  <a:txBody>
                    <a:bodyPr/>
                    <a:lstStyle/>
                    <a:p>
                      <a:pPr marL="0" marR="213995" lvl="0" indent="0" algn="l" rtl="0">
                        <a:spcBef>
                          <a:spcPts val="0"/>
                        </a:spcBef>
                        <a:spcAft>
                          <a:spcPts val="0"/>
                        </a:spcAft>
                        <a:buNone/>
                      </a:pPr>
                      <a:r>
                        <a:rPr lang="en-US" sz="1200" u="none" strike="noStrike" cap="none"/>
                        <a:t> </a:t>
                      </a:r>
                      <a:endParaRPr sz="1200" u="none" strike="noStrike" cap="none">
                        <a:latin typeface="Georgia"/>
                        <a:ea typeface="Georgia"/>
                        <a:cs typeface="Georgia"/>
                        <a:sym typeface="Georgia"/>
                      </a:endParaRPr>
                    </a:p>
                  </a:txBody>
                  <a:tcPr marL="68575" marR="68575" marT="0" marB="0"/>
                </a:tc>
                <a:tc>
                  <a:txBody>
                    <a:bodyPr/>
                    <a:lstStyle/>
                    <a:p>
                      <a:pPr marL="342900" marR="213995" lvl="0" indent="-342900" algn="l" rtl="0">
                        <a:spcBef>
                          <a:spcPts val="0"/>
                        </a:spcBef>
                        <a:spcAft>
                          <a:spcPts val="0"/>
                        </a:spcAft>
                        <a:buClr>
                          <a:schemeClr val="dk1"/>
                        </a:buClr>
                        <a:buSzPts val="1200"/>
                        <a:buFont typeface="Noto Sans Symbols"/>
                        <a:buChar char="✔"/>
                      </a:pPr>
                      <a:r>
                        <a:rPr lang="en-US" sz="1200" u="none" strike="noStrike" cap="none"/>
                        <a:t> </a:t>
                      </a:r>
                      <a:endParaRPr sz="1200" u="none" strike="noStrike" cap="none">
                        <a:latin typeface="Georgia"/>
                        <a:ea typeface="Georgia"/>
                        <a:cs typeface="Georgia"/>
                        <a:sym typeface="Georgia"/>
                      </a:endParaRPr>
                    </a:p>
                  </a:txBody>
                  <a:tcPr marL="68575" marR="68575" marT="0" marB="0"/>
                </a:tc>
                <a:extLst>
                  <a:ext uri="{0D108BD9-81ED-4DB2-BD59-A6C34878D82A}">
                    <a16:rowId xmlns:a16="http://schemas.microsoft.com/office/drawing/2014/main" val="10005"/>
                  </a:ext>
                </a:extLst>
              </a:tr>
              <a:tr h="811172">
                <a:tc>
                  <a:txBody>
                    <a:bodyPr/>
                    <a:lstStyle/>
                    <a:p>
                      <a:pPr marL="0" marR="213995" lvl="0" indent="0" algn="just" rtl="0">
                        <a:spcBef>
                          <a:spcPts val="0"/>
                        </a:spcBef>
                        <a:spcAft>
                          <a:spcPts val="0"/>
                        </a:spcAft>
                        <a:buNone/>
                      </a:pPr>
                      <a:r>
                        <a:rPr lang="en-US" sz="1800" u="none" strike="noStrike" cap="none"/>
                        <a:t>Revise or Expand Existing Programs (as LMI requires)</a:t>
                      </a:r>
                      <a:endParaRPr sz="1800" u="none" strike="noStrike" cap="none">
                        <a:latin typeface="Georgia"/>
                        <a:ea typeface="Georgia"/>
                        <a:cs typeface="Georgia"/>
                        <a:sym typeface="Georgia"/>
                      </a:endParaRPr>
                    </a:p>
                  </a:txBody>
                  <a:tcPr marL="68575" marR="68575" marT="0" marB="0"/>
                </a:tc>
                <a:tc>
                  <a:txBody>
                    <a:bodyPr/>
                    <a:lstStyle/>
                    <a:p>
                      <a:pPr marL="0" marR="213995" lvl="0" indent="0" algn="l" rtl="0">
                        <a:spcBef>
                          <a:spcPts val="0"/>
                        </a:spcBef>
                        <a:spcAft>
                          <a:spcPts val="0"/>
                        </a:spcAft>
                        <a:buNone/>
                      </a:pPr>
                      <a:r>
                        <a:rPr lang="en-US" sz="1200" u="none" strike="noStrike" cap="none"/>
                        <a:t> </a:t>
                      </a:r>
                      <a:endParaRPr sz="1200" u="none" strike="noStrike" cap="none">
                        <a:latin typeface="Georgia"/>
                        <a:ea typeface="Georgia"/>
                        <a:cs typeface="Georgia"/>
                        <a:sym typeface="Georgia"/>
                      </a:endParaRPr>
                    </a:p>
                  </a:txBody>
                  <a:tcPr marL="68575" marR="68575" marT="0" marB="0"/>
                </a:tc>
                <a:tc>
                  <a:txBody>
                    <a:bodyPr/>
                    <a:lstStyle/>
                    <a:p>
                      <a:pPr marL="342900" marR="213995" lvl="0" indent="-342900" algn="l" rtl="0">
                        <a:spcBef>
                          <a:spcPts val="0"/>
                        </a:spcBef>
                        <a:spcAft>
                          <a:spcPts val="0"/>
                        </a:spcAft>
                        <a:buClr>
                          <a:schemeClr val="dk1"/>
                        </a:buClr>
                        <a:buSzPts val="1200"/>
                        <a:buFont typeface="Noto Sans Symbols"/>
                        <a:buChar char="✔"/>
                      </a:pPr>
                      <a:r>
                        <a:rPr lang="en-US" sz="1200" u="none" strike="noStrike" cap="none"/>
                        <a:t> </a:t>
                      </a:r>
                      <a:endParaRPr sz="1200" u="none" strike="noStrike" cap="none">
                        <a:latin typeface="Georgia"/>
                        <a:ea typeface="Georgia"/>
                        <a:cs typeface="Georgia"/>
                        <a:sym typeface="Georgia"/>
                      </a:endParaRPr>
                    </a:p>
                  </a:txBody>
                  <a:tcPr marL="68575" marR="68575" marT="0" marB="0"/>
                </a:tc>
                <a:extLst>
                  <a:ext uri="{0D108BD9-81ED-4DB2-BD59-A6C34878D82A}">
                    <a16:rowId xmlns:a16="http://schemas.microsoft.com/office/drawing/2014/main" val="10006"/>
                  </a:ext>
                </a:extLst>
              </a:tr>
              <a:tr h="811172">
                <a:tc>
                  <a:txBody>
                    <a:bodyPr/>
                    <a:lstStyle/>
                    <a:p>
                      <a:pPr marL="0" marR="213995" lvl="0" indent="0" algn="just" rtl="0">
                        <a:spcBef>
                          <a:spcPts val="0"/>
                        </a:spcBef>
                        <a:spcAft>
                          <a:spcPts val="0"/>
                        </a:spcAft>
                        <a:buNone/>
                      </a:pPr>
                      <a:r>
                        <a:rPr lang="en-US" sz="1800" u="none" strike="noStrike" cap="none"/>
                        <a:t>Support Students Enrolled in Eligible Programs</a:t>
                      </a:r>
                      <a:endParaRPr sz="1800" u="none" strike="noStrike" cap="none">
                        <a:latin typeface="Georgia"/>
                        <a:ea typeface="Georgia"/>
                        <a:cs typeface="Georgia"/>
                        <a:sym typeface="Georgia"/>
                      </a:endParaRPr>
                    </a:p>
                  </a:txBody>
                  <a:tcPr marL="68575" marR="68575" marT="0" marB="0"/>
                </a:tc>
                <a:tc>
                  <a:txBody>
                    <a:bodyPr/>
                    <a:lstStyle/>
                    <a:p>
                      <a:pPr marL="0" marR="213995" lvl="0" indent="0" algn="l" rtl="0">
                        <a:spcBef>
                          <a:spcPts val="0"/>
                        </a:spcBef>
                        <a:spcAft>
                          <a:spcPts val="0"/>
                        </a:spcAft>
                        <a:buNone/>
                      </a:pPr>
                      <a:r>
                        <a:rPr lang="en-US" sz="1200" u="none" strike="noStrike" cap="none"/>
                        <a:t> </a:t>
                      </a:r>
                      <a:endParaRPr sz="1200" u="none" strike="noStrike" cap="none">
                        <a:latin typeface="Georgia"/>
                        <a:ea typeface="Georgia"/>
                        <a:cs typeface="Georgia"/>
                        <a:sym typeface="Georgia"/>
                      </a:endParaRPr>
                    </a:p>
                  </a:txBody>
                  <a:tcPr marL="68575" marR="68575" marT="0" marB="0"/>
                </a:tc>
                <a:tc>
                  <a:txBody>
                    <a:bodyPr/>
                    <a:lstStyle/>
                    <a:p>
                      <a:pPr marL="342900" marR="213995" lvl="0" indent="-342900" algn="l" rtl="0">
                        <a:spcBef>
                          <a:spcPts val="0"/>
                        </a:spcBef>
                        <a:spcAft>
                          <a:spcPts val="0"/>
                        </a:spcAft>
                        <a:buClr>
                          <a:schemeClr val="dk1"/>
                        </a:buClr>
                        <a:buSzPts val="1200"/>
                        <a:buFont typeface="Noto Sans Symbols"/>
                        <a:buChar char="✔"/>
                      </a:pPr>
                      <a:r>
                        <a:rPr lang="en-US" sz="1200" u="none" strike="noStrike" cap="none" dirty="0"/>
                        <a:t> </a:t>
                      </a:r>
                      <a:endParaRPr sz="1200" u="none" strike="noStrike" cap="none" dirty="0">
                        <a:latin typeface="Georgia"/>
                        <a:ea typeface="Georgia"/>
                        <a:cs typeface="Georgia"/>
                        <a:sym typeface="Georgia"/>
                      </a:endParaRPr>
                    </a:p>
                  </a:txBody>
                  <a:tcPr marL="68575" marR="68575" marT="0" marB="0"/>
                </a:tc>
                <a:extLst>
                  <a:ext uri="{0D108BD9-81ED-4DB2-BD59-A6C34878D82A}">
                    <a16:rowId xmlns:a16="http://schemas.microsoft.com/office/drawing/2014/main" val="10007"/>
                  </a:ext>
                </a:extLst>
              </a:tr>
            </a:tbl>
          </a:graphicData>
        </a:graphic>
      </p:graphicFrame>
      <p:pic>
        <p:nvPicPr>
          <p:cNvPr id="2" name="Picture 1" descr="A green text on a black background">
            <a:extLst>
              <a:ext uri="{FF2B5EF4-FFF2-40B4-BE49-F238E27FC236}">
                <a16:creationId xmlns:a16="http://schemas.microsoft.com/office/drawing/2014/main" id="{EFC968B8-2745-FC26-B976-6B8CBC1CC7AD}"/>
              </a:ext>
            </a:extLst>
          </p:cNvPr>
          <p:cNvPicPr>
            <a:picLocks noChangeAspect="1"/>
          </p:cNvPicPr>
          <p:nvPr/>
        </p:nvPicPr>
        <p:blipFill>
          <a:blip r:embed="rId3"/>
          <a:stretch>
            <a:fillRect/>
          </a:stretch>
        </p:blipFill>
        <p:spPr>
          <a:xfrm>
            <a:off x="3810000" y="-661510"/>
            <a:ext cx="5181600" cy="300604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694d151af1_0_30"/>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g2694d151af1_0_30"/>
          <p:cNvSpPr/>
          <p:nvPr/>
        </p:nvSpPr>
        <p:spPr>
          <a:xfrm>
            <a:off x="-3048" y="227"/>
            <a:ext cx="12189000" cy="4551900"/>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2" name="Google Shape;242;g2694d151af1_0_30"/>
          <p:cNvSpPr txBox="1">
            <a:spLocks noGrp="1"/>
          </p:cNvSpPr>
          <p:nvPr>
            <p:ph type="title"/>
          </p:nvPr>
        </p:nvSpPr>
        <p:spPr>
          <a:xfrm>
            <a:off x="795342" y="637953"/>
            <a:ext cx="8272500" cy="3189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8000"/>
              <a:buFont typeface="Calibri"/>
              <a:buNone/>
            </a:pPr>
            <a:r>
              <a:rPr lang="en-US" dirty="0">
                <a:solidFill>
                  <a:schemeClr val="bg1"/>
                </a:solidFill>
              </a:rPr>
              <a:t>Quarterly Reporting Templates &amp; Instructions</a:t>
            </a:r>
            <a:endParaRPr dirty="0">
              <a:solidFill>
                <a:schemeClr val="bg1"/>
              </a:solidFill>
            </a:endParaRPr>
          </a:p>
        </p:txBody>
      </p:sp>
      <p:sp>
        <p:nvSpPr>
          <p:cNvPr id="243" name="Google Shape;243;g2694d151af1_0_30"/>
          <p:cNvSpPr/>
          <p:nvPr/>
        </p:nvSpPr>
        <p:spPr>
          <a:xfrm>
            <a:off x="8727747" y="4208147"/>
            <a:ext cx="339126" cy="1938526"/>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g2694d151af1_0_30"/>
          <p:cNvSpPr/>
          <p:nvPr/>
        </p:nvSpPr>
        <p:spPr>
          <a:xfrm>
            <a:off x="8728739" y="4098333"/>
            <a:ext cx="201857" cy="1874522"/>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g2694d151af1_0_30"/>
          <p:cNvSpPr/>
          <p:nvPr/>
        </p:nvSpPr>
        <p:spPr>
          <a:xfrm>
            <a:off x="-3048" y="4098334"/>
            <a:ext cx="8933100" cy="17739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g2694d151af1_0_30"/>
          <p:cNvSpPr/>
          <p:nvPr/>
        </p:nvSpPr>
        <p:spPr>
          <a:xfrm>
            <a:off x="9066873" y="4377267"/>
            <a:ext cx="3122100" cy="17739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4732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 name="Picture 1" descr="A green text on a black background">
            <a:extLst>
              <a:ext uri="{FF2B5EF4-FFF2-40B4-BE49-F238E27FC236}">
                <a16:creationId xmlns:a16="http://schemas.microsoft.com/office/drawing/2014/main" id="{EFC968B8-2745-FC26-B976-6B8CBC1CC7AD}"/>
              </a:ext>
            </a:extLst>
          </p:cNvPr>
          <p:cNvPicPr>
            <a:picLocks noChangeAspect="1"/>
          </p:cNvPicPr>
          <p:nvPr/>
        </p:nvPicPr>
        <p:blipFill>
          <a:blip r:embed="rId3"/>
          <a:stretch>
            <a:fillRect/>
          </a:stretch>
        </p:blipFill>
        <p:spPr>
          <a:xfrm>
            <a:off x="0" y="-142615"/>
            <a:ext cx="1544328" cy="965204"/>
          </a:xfrm>
          <a:prstGeom prst="rect">
            <a:avLst/>
          </a:prstGeom>
        </p:spPr>
      </p:pic>
      <p:pic>
        <p:nvPicPr>
          <p:cNvPr id="8" name="Picture 7" descr="A picture containing table&#10;&#10;AI-generated content may be incorrect.">
            <a:extLst>
              <a:ext uri="{FF2B5EF4-FFF2-40B4-BE49-F238E27FC236}">
                <a16:creationId xmlns:a16="http://schemas.microsoft.com/office/drawing/2014/main" id="{55DEA43D-E381-43DF-9D9A-DD1C82C4AE6E}"/>
              </a:ext>
            </a:extLst>
          </p:cNvPr>
          <p:cNvPicPr>
            <a:picLocks noChangeAspect="1"/>
          </p:cNvPicPr>
          <p:nvPr/>
        </p:nvPicPr>
        <p:blipFill>
          <a:blip r:embed="rId4"/>
          <a:stretch>
            <a:fillRect/>
          </a:stretch>
        </p:blipFill>
        <p:spPr>
          <a:xfrm>
            <a:off x="367341" y="545614"/>
            <a:ext cx="11204550" cy="6214533"/>
          </a:xfrm>
          <a:prstGeom prst="rect">
            <a:avLst/>
          </a:prstGeom>
        </p:spPr>
      </p:pic>
    </p:spTree>
    <p:extLst>
      <p:ext uri="{BB962C8B-B14F-4D97-AF65-F5344CB8AC3E}">
        <p14:creationId xmlns:p14="http://schemas.microsoft.com/office/powerpoint/2010/main" val="3460930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 name="Picture 1" descr="A green text on a black background">
            <a:extLst>
              <a:ext uri="{FF2B5EF4-FFF2-40B4-BE49-F238E27FC236}">
                <a16:creationId xmlns:a16="http://schemas.microsoft.com/office/drawing/2014/main" id="{EFC968B8-2745-FC26-B976-6B8CBC1CC7AD}"/>
              </a:ext>
            </a:extLst>
          </p:cNvPr>
          <p:cNvPicPr>
            <a:picLocks noChangeAspect="1"/>
          </p:cNvPicPr>
          <p:nvPr/>
        </p:nvPicPr>
        <p:blipFill>
          <a:blip r:embed="rId3"/>
          <a:stretch>
            <a:fillRect/>
          </a:stretch>
        </p:blipFill>
        <p:spPr>
          <a:xfrm>
            <a:off x="7912437" y="-221085"/>
            <a:ext cx="4279563" cy="2674726"/>
          </a:xfrm>
          <a:prstGeom prst="rect">
            <a:avLst/>
          </a:prstGeom>
        </p:spPr>
      </p:pic>
      <p:pic>
        <p:nvPicPr>
          <p:cNvPr id="13" name="Picture 12" descr="Table&#10;&#10;AI-generated content may be incorrect.">
            <a:extLst>
              <a:ext uri="{FF2B5EF4-FFF2-40B4-BE49-F238E27FC236}">
                <a16:creationId xmlns:a16="http://schemas.microsoft.com/office/drawing/2014/main" id="{67C232A0-3BAE-9D57-C856-D071721BBD8D}"/>
              </a:ext>
            </a:extLst>
          </p:cNvPr>
          <p:cNvPicPr>
            <a:picLocks noChangeAspect="1"/>
          </p:cNvPicPr>
          <p:nvPr/>
        </p:nvPicPr>
        <p:blipFill>
          <a:blip r:embed="rId4"/>
          <a:stretch>
            <a:fillRect/>
          </a:stretch>
        </p:blipFill>
        <p:spPr>
          <a:xfrm>
            <a:off x="1084477" y="0"/>
            <a:ext cx="5514443" cy="6726215"/>
          </a:xfrm>
          <a:prstGeom prst="rect">
            <a:avLst/>
          </a:prstGeom>
        </p:spPr>
      </p:pic>
    </p:spTree>
    <p:extLst>
      <p:ext uri="{BB962C8B-B14F-4D97-AF65-F5344CB8AC3E}">
        <p14:creationId xmlns:p14="http://schemas.microsoft.com/office/powerpoint/2010/main" val="1167836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 name="Picture 1" descr="A green text on a black background">
            <a:extLst>
              <a:ext uri="{FF2B5EF4-FFF2-40B4-BE49-F238E27FC236}">
                <a16:creationId xmlns:a16="http://schemas.microsoft.com/office/drawing/2014/main" id="{EFC968B8-2745-FC26-B976-6B8CBC1CC7AD}"/>
              </a:ext>
            </a:extLst>
          </p:cNvPr>
          <p:cNvPicPr>
            <a:picLocks noChangeAspect="1"/>
          </p:cNvPicPr>
          <p:nvPr/>
        </p:nvPicPr>
        <p:blipFill>
          <a:blip r:embed="rId3"/>
          <a:stretch>
            <a:fillRect/>
          </a:stretch>
        </p:blipFill>
        <p:spPr>
          <a:xfrm>
            <a:off x="0" y="0"/>
            <a:ext cx="2484120" cy="1441135"/>
          </a:xfrm>
          <a:prstGeom prst="rect">
            <a:avLst/>
          </a:prstGeom>
        </p:spPr>
      </p:pic>
      <p:pic>
        <p:nvPicPr>
          <p:cNvPr id="16" name="Picture 15" descr="Text&#10;&#10;AI-generated content may be incorrect.">
            <a:extLst>
              <a:ext uri="{FF2B5EF4-FFF2-40B4-BE49-F238E27FC236}">
                <a16:creationId xmlns:a16="http://schemas.microsoft.com/office/drawing/2014/main" id="{C285BFF9-A3EB-FEC8-83AC-A46AE1C80EA1}"/>
              </a:ext>
            </a:extLst>
          </p:cNvPr>
          <p:cNvPicPr>
            <a:picLocks noChangeAspect="1"/>
          </p:cNvPicPr>
          <p:nvPr/>
        </p:nvPicPr>
        <p:blipFill>
          <a:blip r:embed="rId4"/>
          <a:stretch>
            <a:fillRect/>
          </a:stretch>
        </p:blipFill>
        <p:spPr>
          <a:xfrm>
            <a:off x="78622" y="1226715"/>
            <a:ext cx="6017378" cy="5285985"/>
          </a:xfrm>
          <a:prstGeom prst="rect">
            <a:avLst/>
          </a:prstGeom>
        </p:spPr>
      </p:pic>
      <p:pic>
        <p:nvPicPr>
          <p:cNvPr id="18" name="Picture 17" descr="Table&#10;&#10;AI-generated content may be incorrect.">
            <a:extLst>
              <a:ext uri="{FF2B5EF4-FFF2-40B4-BE49-F238E27FC236}">
                <a16:creationId xmlns:a16="http://schemas.microsoft.com/office/drawing/2014/main" id="{E093A686-36CF-FEEC-0F4E-D0BE7B67E52B}"/>
              </a:ext>
            </a:extLst>
          </p:cNvPr>
          <p:cNvPicPr>
            <a:picLocks noChangeAspect="1"/>
          </p:cNvPicPr>
          <p:nvPr/>
        </p:nvPicPr>
        <p:blipFill>
          <a:blip r:embed="rId5"/>
          <a:stretch>
            <a:fillRect/>
          </a:stretch>
        </p:blipFill>
        <p:spPr>
          <a:xfrm>
            <a:off x="6096000" y="720567"/>
            <a:ext cx="5912162" cy="5735460"/>
          </a:xfrm>
          <a:prstGeom prst="rect">
            <a:avLst/>
          </a:prstGeom>
        </p:spPr>
      </p:pic>
    </p:spTree>
    <p:extLst>
      <p:ext uri="{BB962C8B-B14F-4D97-AF65-F5344CB8AC3E}">
        <p14:creationId xmlns:p14="http://schemas.microsoft.com/office/powerpoint/2010/main" val="97835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g2694d151af1_0_19">
            <a:extLst>
              <a:ext uri="{C183D7F6-B498-43B3-948B-1728B52AA6E4}">
                <adec:decorative xmlns:adec="http://schemas.microsoft.com/office/drawing/2017/decorative" val="1"/>
              </a:ext>
            </a:extLst>
          </p:cNvPr>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g2694d151af1_0_19">
            <a:extLst>
              <a:ext uri="{C183D7F6-B498-43B3-948B-1728B52AA6E4}">
                <adec:decorative xmlns:adec="http://schemas.microsoft.com/office/drawing/2017/decorative" val="1"/>
              </a:ext>
            </a:extLst>
          </p:cNvPr>
          <p:cNvSpPr/>
          <p:nvPr/>
        </p:nvSpPr>
        <p:spPr>
          <a:xfrm>
            <a:off x="-3048" y="227"/>
            <a:ext cx="12189000" cy="4551900"/>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g2694d151af1_0_19"/>
          <p:cNvSpPr txBox="1">
            <a:spLocks noGrp="1"/>
          </p:cNvSpPr>
          <p:nvPr>
            <p:ph type="title"/>
          </p:nvPr>
        </p:nvSpPr>
        <p:spPr>
          <a:xfrm>
            <a:off x="795342" y="637953"/>
            <a:ext cx="8272500" cy="31896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8000"/>
              <a:buFont typeface="Calibri"/>
              <a:buNone/>
            </a:pPr>
            <a:r>
              <a:rPr lang="en-US" sz="8000" b="1">
                <a:solidFill>
                  <a:srgbClr val="FFFFFF"/>
                </a:solidFill>
              </a:rPr>
              <a:t>Meet the Team</a:t>
            </a:r>
            <a:endParaRPr/>
          </a:p>
        </p:txBody>
      </p:sp>
      <p:sp>
        <p:nvSpPr>
          <p:cNvPr id="104" name="Google Shape;104;g2694d151af1_0_19">
            <a:extLst>
              <a:ext uri="{C183D7F6-B498-43B3-948B-1728B52AA6E4}">
                <adec:decorative xmlns:adec="http://schemas.microsoft.com/office/drawing/2017/decorative" val="1"/>
              </a:ext>
            </a:extLst>
          </p:cNvPr>
          <p:cNvSpPr/>
          <p:nvPr/>
        </p:nvSpPr>
        <p:spPr>
          <a:xfrm>
            <a:off x="8727747" y="4208147"/>
            <a:ext cx="339126" cy="1938526"/>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g2694d151af1_0_19">
            <a:extLst>
              <a:ext uri="{C183D7F6-B498-43B3-948B-1728B52AA6E4}">
                <adec:decorative xmlns:adec="http://schemas.microsoft.com/office/drawing/2017/decorative" val="1"/>
              </a:ext>
            </a:extLst>
          </p:cNvPr>
          <p:cNvSpPr/>
          <p:nvPr/>
        </p:nvSpPr>
        <p:spPr>
          <a:xfrm>
            <a:off x="8728739" y="4098333"/>
            <a:ext cx="201857" cy="1874522"/>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g2694d151af1_0_19">
            <a:extLst>
              <a:ext uri="{C183D7F6-B498-43B3-948B-1728B52AA6E4}">
                <adec:decorative xmlns:adec="http://schemas.microsoft.com/office/drawing/2017/decorative" val="1"/>
              </a:ext>
            </a:extLst>
          </p:cNvPr>
          <p:cNvSpPr/>
          <p:nvPr/>
        </p:nvSpPr>
        <p:spPr>
          <a:xfrm>
            <a:off x="-3048" y="4098334"/>
            <a:ext cx="8933100" cy="17739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g2694d151af1_0_19">
            <a:extLst>
              <a:ext uri="{C183D7F6-B498-43B3-948B-1728B52AA6E4}">
                <adec:decorative xmlns:adec="http://schemas.microsoft.com/office/drawing/2017/decorative" val="1"/>
              </a:ext>
            </a:extLst>
          </p:cNvPr>
          <p:cNvSpPr/>
          <p:nvPr/>
        </p:nvSpPr>
        <p:spPr>
          <a:xfrm>
            <a:off x="9066873" y="4377267"/>
            <a:ext cx="3122100" cy="17739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descr="A green text on a black background">
            <a:extLst>
              <a:ext uri="{FF2B5EF4-FFF2-40B4-BE49-F238E27FC236}">
                <a16:creationId xmlns:a16="http://schemas.microsoft.com/office/drawing/2014/main" id="{A4279890-7A7F-9D14-3F9A-1F9118F06EDA}"/>
              </a:ext>
            </a:extLst>
          </p:cNvPr>
          <p:cNvPicPr>
            <a:picLocks noChangeAspect="1"/>
          </p:cNvPicPr>
          <p:nvPr/>
        </p:nvPicPr>
        <p:blipFill>
          <a:blip r:embed="rId3"/>
          <a:stretch>
            <a:fillRect/>
          </a:stretch>
        </p:blipFill>
        <p:spPr>
          <a:xfrm>
            <a:off x="6715488" y="35900"/>
            <a:ext cx="5476512" cy="3422820"/>
          </a:xfrm>
          <a:prstGeom prst="rect">
            <a:avLst/>
          </a:prstGeom>
        </p:spPr>
      </p:pic>
      <p:pic>
        <p:nvPicPr>
          <p:cNvPr id="3" name="Google Shape;96;p1" descr="Logo, company name&#10;&#10;Description automatically generated">
            <a:extLst>
              <a:ext uri="{FF2B5EF4-FFF2-40B4-BE49-F238E27FC236}">
                <a16:creationId xmlns:a16="http://schemas.microsoft.com/office/drawing/2014/main" id="{834B01FE-67A6-9B78-B138-5C144D836326}"/>
              </a:ext>
            </a:extLst>
          </p:cNvPr>
          <p:cNvPicPr preferRelativeResize="0"/>
          <p:nvPr/>
        </p:nvPicPr>
        <p:blipFill rotWithShape="1">
          <a:blip r:embed="rId4">
            <a:alphaModFix/>
          </a:blip>
          <a:srcRect/>
          <a:stretch/>
        </p:blipFill>
        <p:spPr>
          <a:xfrm>
            <a:off x="9725313" y="4570620"/>
            <a:ext cx="2088657" cy="138373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1"/>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green text on a black background">
            <a:extLst>
              <a:ext uri="{FF2B5EF4-FFF2-40B4-BE49-F238E27FC236}">
                <a16:creationId xmlns:a16="http://schemas.microsoft.com/office/drawing/2014/main" id="{EFC968B8-2745-FC26-B976-6B8CBC1CC7AD}"/>
              </a:ext>
            </a:extLst>
          </p:cNvPr>
          <p:cNvPicPr>
            <a:picLocks noChangeAspect="1"/>
          </p:cNvPicPr>
          <p:nvPr/>
        </p:nvPicPr>
        <p:blipFill>
          <a:blip r:embed="rId3"/>
          <a:stretch>
            <a:fillRect/>
          </a:stretch>
        </p:blipFill>
        <p:spPr>
          <a:xfrm>
            <a:off x="806432" y="695472"/>
            <a:ext cx="3427645" cy="2142277"/>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Picture 4" descr="Table&#10;&#10;AI-generated content may be incorrect.">
            <a:extLst>
              <a:ext uri="{FF2B5EF4-FFF2-40B4-BE49-F238E27FC236}">
                <a16:creationId xmlns:a16="http://schemas.microsoft.com/office/drawing/2014/main" id="{6909CC6E-6069-57AF-21D6-DEC3878E24F5}"/>
              </a:ext>
            </a:extLst>
          </p:cNvPr>
          <p:cNvPicPr>
            <a:picLocks noChangeAspect="1"/>
          </p:cNvPicPr>
          <p:nvPr/>
        </p:nvPicPr>
        <p:blipFill>
          <a:blip r:embed="rId4"/>
          <a:stretch>
            <a:fillRect/>
          </a:stretch>
        </p:blipFill>
        <p:spPr>
          <a:xfrm>
            <a:off x="4563497" y="474492"/>
            <a:ext cx="5635412" cy="5818843"/>
          </a:xfrm>
          <a:prstGeom prst="rect">
            <a:avLst/>
          </a:prstGeom>
        </p:spPr>
      </p:pic>
    </p:spTree>
    <p:extLst>
      <p:ext uri="{BB962C8B-B14F-4D97-AF65-F5344CB8AC3E}">
        <p14:creationId xmlns:p14="http://schemas.microsoft.com/office/powerpoint/2010/main" val="802329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4" name="Picture 3" descr="Table&#10;&#10;AI-generated content may be incorrect.">
            <a:extLst>
              <a:ext uri="{FF2B5EF4-FFF2-40B4-BE49-F238E27FC236}">
                <a16:creationId xmlns:a16="http://schemas.microsoft.com/office/drawing/2014/main" id="{546E8597-FE0D-3948-7579-D3DD074E62D6}"/>
              </a:ext>
            </a:extLst>
          </p:cNvPr>
          <p:cNvPicPr>
            <a:picLocks noChangeAspect="1"/>
          </p:cNvPicPr>
          <p:nvPr/>
        </p:nvPicPr>
        <p:blipFill>
          <a:blip r:embed="rId3"/>
          <a:stretch>
            <a:fillRect/>
          </a:stretch>
        </p:blipFill>
        <p:spPr>
          <a:xfrm>
            <a:off x="3707020" y="160578"/>
            <a:ext cx="6046580" cy="6536844"/>
          </a:xfrm>
          <a:prstGeom prst="rect">
            <a:avLst/>
          </a:prstGeom>
        </p:spPr>
      </p:pic>
      <p:pic>
        <p:nvPicPr>
          <p:cNvPr id="5" name="Picture 4" descr="A green text on a black background">
            <a:extLst>
              <a:ext uri="{FF2B5EF4-FFF2-40B4-BE49-F238E27FC236}">
                <a16:creationId xmlns:a16="http://schemas.microsoft.com/office/drawing/2014/main" id="{FCA1F2F9-5035-9CEA-6324-22A30406120A}"/>
              </a:ext>
            </a:extLst>
          </p:cNvPr>
          <p:cNvPicPr>
            <a:picLocks noChangeAspect="1"/>
          </p:cNvPicPr>
          <p:nvPr/>
        </p:nvPicPr>
        <p:blipFill>
          <a:blip r:embed="rId4"/>
          <a:stretch>
            <a:fillRect/>
          </a:stretch>
        </p:blipFill>
        <p:spPr>
          <a:xfrm>
            <a:off x="121920" y="0"/>
            <a:ext cx="3152347" cy="1828800"/>
          </a:xfrm>
          <a:prstGeom prst="rect">
            <a:avLst/>
          </a:prstGeom>
        </p:spPr>
      </p:pic>
    </p:spTree>
    <p:extLst>
      <p:ext uri="{BB962C8B-B14F-4D97-AF65-F5344CB8AC3E}">
        <p14:creationId xmlns:p14="http://schemas.microsoft.com/office/powerpoint/2010/main" val="2124985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pic>
        <p:nvPicPr>
          <p:cNvPr id="2" name="Picture 1" descr="A green text on a black background">
            <a:extLst>
              <a:ext uri="{FF2B5EF4-FFF2-40B4-BE49-F238E27FC236}">
                <a16:creationId xmlns:a16="http://schemas.microsoft.com/office/drawing/2014/main" id="{EFC968B8-2745-FC26-B976-6B8CBC1CC7AD}"/>
              </a:ext>
            </a:extLst>
          </p:cNvPr>
          <p:cNvPicPr>
            <a:picLocks noChangeAspect="1"/>
          </p:cNvPicPr>
          <p:nvPr/>
        </p:nvPicPr>
        <p:blipFill>
          <a:blip r:embed="rId3"/>
          <a:stretch>
            <a:fillRect/>
          </a:stretch>
        </p:blipFill>
        <p:spPr>
          <a:xfrm>
            <a:off x="0" y="290128"/>
            <a:ext cx="3097544" cy="1797006"/>
          </a:xfrm>
          <a:prstGeom prst="rect">
            <a:avLst/>
          </a:prstGeom>
        </p:spPr>
      </p:pic>
      <p:pic>
        <p:nvPicPr>
          <p:cNvPr id="4" name="Picture 3" descr="Table&#10;&#10;AI-generated content may be incorrect.">
            <a:extLst>
              <a:ext uri="{FF2B5EF4-FFF2-40B4-BE49-F238E27FC236}">
                <a16:creationId xmlns:a16="http://schemas.microsoft.com/office/drawing/2014/main" id="{CD41BDE4-A725-860D-086F-546230F221A4}"/>
              </a:ext>
            </a:extLst>
          </p:cNvPr>
          <p:cNvPicPr>
            <a:picLocks noChangeAspect="1"/>
          </p:cNvPicPr>
          <p:nvPr/>
        </p:nvPicPr>
        <p:blipFill>
          <a:blip r:embed="rId4"/>
          <a:stretch>
            <a:fillRect/>
          </a:stretch>
        </p:blipFill>
        <p:spPr>
          <a:xfrm>
            <a:off x="3055014" y="290128"/>
            <a:ext cx="8908386" cy="5973512"/>
          </a:xfrm>
          <a:prstGeom prst="rect">
            <a:avLst/>
          </a:prstGeom>
        </p:spPr>
      </p:pic>
    </p:spTree>
    <p:extLst>
      <p:ext uri="{BB962C8B-B14F-4D97-AF65-F5344CB8AC3E}">
        <p14:creationId xmlns:p14="http://schemas.microsoft.com/office/powerpoint/2010/main" val="8066423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5"/>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25"/>
          <p:cNvSpPr/>
          <p:nvPr/>
        </p:nvSpPr>
        <p:spPr>
          <a:xfrm>
            <a:off x="-3048" y="227"/>
            <a:ext cx="12188952" cy="4551895"/>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lang="en-US" sz="1800">
              <a:solidFill>
                <a:schemeClr val="lt1"/>
              </a:solidFill>
              <a:latin typeface="Calibri"/>
              <a:ea typeface="Calibri"/>
              <a:cs typeface="Calibri"/>
              <a:sym typeface="Calibri"/>
            </a:endParaRPr>
          </a:p>
        </p:txBody>
      </p:sp>
      <p:sp>
        <p:nvSpPr>
          <p:cNvPr id="355" name="Google Shape;355;p25"/>
          <p:cNvSpPr txBox="1">
            <a:spLocks noGrp="1"/>
          </p:cNvSpPr>
          <p:nvPr>
            <p:ph type="title"/>
          </p:nvPr>
        </p:nvSpPr>
        <p:spPr>
          <a:xfrm>
            <a:off x="795342" y="637953"/>
            <a:ext cx="8272458" cy="3189507"/>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rgbClr val="FFFFFF"/>
              </a:buClr>
              <a:buSzPct val="100000"/>
              <a:buFont typeface="Calibri"/>
              <a:buNone/>
            </a:pPr>
            <a:r>
              <a:rPr lang="en-US" sz="8000" b="1">
                <a:solidFill>
                  <a:srgbClr val="FFFFFF"/>
                </a:solidFill>
              </a:rPr>
              <a:t>Administrative Requirements and Reporting</a:t>
            </a:r>
            <a:endParaRPr sz="8000" b="1">
              <a:solidFill>
                <a:srgbClr val="FFFFFF"/>
              </a:solidFill>
              <a:latin typeface="Calibri"/>
              <a:ea typeface="Calibri"/>
              <a:cs typeface="Calibri"/>
              <a:sym typeface="Calibri"/>
            </a:endParaRPr>
          </a:p>
        </p:txBody>
      </p:sp>
      <p:sp>
        <p:nvSpPr>
          <p:cNvPr id="356" name="Google Shape;356;p25"/>
          <p:cNvSpPr/>
          <p:nvPr/>
        </p:nvSpPr>
        <p:spPr>
          <a:xfrm>
            <a:off x="8727747" y="4208147"/>
            <a:ext cx="339126" cy="1938528"/>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7" name="Google Shape;357;p25"/>
          <p:cNvSpPr/>
          <p:nvPr/>
        </p:nvSpPr>
        <p:spPr>
          <a:xfrm>
            <a:off x="8728739" y="4098333"/>
            <a:ext cx="201857" cy="1874520"/>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8" name="Google Shape;358;p25"/>
          <p:cNvSpPr/>
          <p:nvPr/>
        </p:nvSpPr>
        <p:spPr>
          <a:xfrm>
            <a:off x="-3048" y="4098334"/>
            <a:ext cx="8933019" cy="177393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0" name="Google Shape;360;p25"/>
          <p:cNvSpPr/>
          <p:nvPr/>
        </p:nvSpPr>
        <p:spPr>
          <a:xfrm>
            <a:off x="9066873" y="4377267"/>
            <a:ext cx="3122079" cy="177393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descr="A green text on a black background">
            <a:extLst>
              <a:ext uri="{FF2B5EF4-FFF2-40B4-BE49-F238E27FC236}">
                <a16:creationId xmlns:a16="http://schemas.microsoft.com/office/drawing/2014/main" id="{339BB606-C509-5218-7D4A-056F454F7427}"/>
              </a:ext>
            </a:extLst>
          </p:cNvPr>
          <p:cNvPicPr>
            <a:picLocks noChangeAspect="1"/>
          </p:cNvPicPr>
          <p:nvPr/>
        </p:nvPicPr>
        <p:blipFill>
          <a:blip r:embed="rId3"/>
          <a:stretch>
            <a:fillRect/>
          </a:stretch>
        </p:blipFill>
        <p:spPr>
          <a:xfrm>
            <a:off x="8420100" y="-251260"/>
            <a:ext cx="3633239" cy="2270773"/>
          </a:xfrm>
          <a:prstGeom prst="rect">
            <a:avLst/>
          </a:prstGeom>
        </p:spPr>
      </p:pic>
    </p:spTree>
    <p:extLst>
      <p:ext uri="{BB962C8B-B14F-4D97-AF65-F5344CB8AC3E}">
        <p14:creationId xmlns:p14="http://schemas.microsoft.com/office/powerpoint/2010/main" val="969207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title"/>
          </p:nvPr>
        </p:nvSpPr>
        <p:spPr>
          <a:xfrm>
            <a:off x="586478" y="1683756"/>
            <a:ext cx="3115265" cy="2396359"/>
          </a:xfrm>
          <a:prstGeom prst="rect">
            <a:avLst/>
          </a:prstGeom>
        </p:spPr>
        <p:txBody>
          <a:bodyPr spcFirstLastPara="1" lIns="91425" tIns="45700" rIns="91425" bIns="45700" anchor="b" anchorCtr="0">
            <a:normAutofit/>
          </a:bodyPr>
          <a:lstStyle/>
          <a:p>
            <a:pPr marL="0" lvl="0" indent="0" algn="r" rtl="0">
              <a:spcBef>
                <a:spcPts val="0"/>
              </a:spcBef>
              <a:spcAft>
                <a:spcPts val="0"/>
              </a:spcAft>
              <a:buClr>
                <a:schemeClr val="dk1"/>
              </a:buClr>
              <a:buSzPts val="4400"/>
              <a:buFont typeface="Calibri"/>
              <a:buNone/>
            </a:pPr>
            <a:r>
              <a:rPr lang="en-US" sz="4000" b="1">
                <a:solidFill>
                  <a:srgbClr val="FFFFFF"/>
                </a:solidFill>
              </a:rPr>
              <a:t>Grant Deliverables</a:t>
            </a:r>
            <a:endParaRPr lang="en-US" sz="4000">
              <a:solidFill>
                <a:srgbClr val="FFFFFF"/>
              </a:solidFill>
            </a:endParaRPr>
          </a:p>
        </p:txBody>
      </p:sp>
      <p:graphicFrame>
        <p:nvGraphicFramePr>
          <p:cNvPr id="368" name="Google Shape;366;p26">
            <a:extLst>
              <a:ext uri="{FF2B5EF4-FFF2-40B4-BE49-F238E27FC236}">
                <a16:creationId xmlns:a16="http://schemas.microsoft.com/office/drawing/2014/main" id="{66D79108-37DB-297B-E1FD-AF600C60AF02}"/>
              </a:ext>
            </a:extLst>
          </p:cNvPr>
          <p:cNvGraphicFramePr/>
          <p:nvPr>
            <p:extLst>
              <p:ext uri="{D42A27DB-BD31-4B8C-83A1-F6EECF244321}">
                <p14:modId xmlns:p14="http://schemas.microsoft.com/office/powerpoint/2010/main" val="1148976252"/>
              </p:ext>
            </p:extLst>
          </p:nvPr>
        </p:nvGraphicFramePr>
        <p:xfrm>
          <a:off x="4905052" y="139700"/>
          <a:ext cx="7286948"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descr="A green text on a black background">
            <a:extLst>
              <a:ext uri="{FF2B5EF4-FFF2-40B4-BE49-F238E27FC236}">
                <a16:creationId xmlns:a16="http://schemas.microsoft.com/office/drawing/2014/main" id="{6DC2BFA4-9A56-49FE-803A-3ECB16B182F3}"/>
              </a:ext>
            </a:extLst>
          </p:cNvPr>
          <p:cNvPicPr>
            <a:picLocks noChangeAspect="1"/>
          </p:cNvPicPr>
          <p:nvPr/>
        </p:nvPicPr>
        <p:blipFill>
          <a:blip r:embed="rId8"/>
          <a:stretch>
            <a:fillRect/>
          </a:stretch>
        </p:blipFill>
        <p:spPr>
          <a:xfrm>
            <a:off x="267738" y="294705"/>
            <a:ext cx="3633239" cy="2270773"/>
          </a:xfrm>
          <a:prstGeom prst="rect">
            <a:avLst/>
          </a:prstGeom>
        </p:spPr>
      </p:pic>
    </p:spTree>
    <p:extLst>
      <p:ext uri="{BB962C8B-B14F-4D97-AF65-F5344CB8AC3E}">
        <p14:creationId xmlns:p14="http://schemas.microsoft.com/office/powerpoint/2010/main" val="391442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408" name="Google Shape;408;p27"/>
          <p:cNvSpPr txBox="1">
            <a:spLocks noGrp="1"/>
          </p:cNvSpPr>
          <p:nvPr>
            <p:ph type="title"/>
          </p:nvPr>
        </p:nvSpPr>
        <p:spPr>
          <a:xfrm>
            <a:off x="466722" y="586855"/>
            <a:ext cx="3201366" cy="3387497"/>
          </a:xfrm>
          <a:prstGeom prst="rect">
            <a:avLst/>
          </a:prstGeom>
        </p:spPr>
        <p:txBody>
          <a:bodyPr spcFirstLastPara="1" lIns="91425" tIns="45700" rIns="91425" bIns="45700" anchor="b" anchorCtr="0">
            <a:normAutofit/>
          </a:bodyPr>
          <a:lstStyle/>
          <a:p>
            <a:pPr marL="0" lvl="0" indent="0" algn="r" rtl="0">
              <a:spcBef>
                <a:spcPts val="0"/>
              </a:spcBef>
              <a:spcAft>
                <a:spcPts val="0"/>
              </a:spcAft>
              <a:buNone/>
            </a:pPr>
            <a:r>
              <a:rPr lang="en-US" sz="4000">
                <a:solidFill>
                  <a:srgbClr val="FFFFFF"/>
                </a:solidFill>
              </a:rPr>
              <a:t>Important Dates</a:t>
            </a:r>
          </a:p>
        </p:txBody>
      </p:sp>
      <p:graphicFrame>
        <p:nvGraphicFramePr>
          <p:cNvPr id="2" name="Diagram 1">
            <a:extLst>
              <a:ext uri="{FF2B5EF4-FFF2-40B4-BE49-F238E27FC236}">
                <a16:creationId xmlns:a16="http://schemas.microsoft.com/office/drawing/2014/main" id="{828A0334-17C0-4646-828E-0598D1B1501B}"/>
              </a:ext>
            </a:extLst>
          </p:cNvPr>
          <p:cNvGraphicFramePr/>
          <p:nvPr>
            <p:extLst>
              <p:ext uri="{D42A27DB-BD31-4B8C-83A1-F6EECF244321}">
                <p14:modId xmlns:p14="http://schemas.microsoft.com/office/powerpoint/2010/main" val="2696103459"/>
              </p:ext>
            </p:extLst>
          </p:nvPr>
        </p:nvGraphicFramePr>
        <p:xfrm>
          <a:off x="3900977" y="294705"/>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descr="A green text on a black background">
            <a:extLst>
              <a:ext uri="{FF2B5EF4-FFF2-40B4-BE49-F238E27FC236}">
                <a16:creationId xmlns:a16="http://schemas.microsoft.com/office/drawing/2014/main" id="{00ABEE37-FDC6-F291-C5D4-97EF7A7C4AD4}"/>
              </a:ext>
            </a:extLst>
          </p:cNvPr>
          <p:cNvPicPr>
            <a:picLocks noChangeAspect="1"/>
          </p:cNvPicPr>
          <p:nvPr/>
        </p:nvPicPr>
        <p:blipFill>
          <a:blip r:embed="rId8"/>
          <a:stretch>
            <a:fillRect/>
          </a:stretch>
        </p:blipFill>
        <p:spPr>
          <a:xfrm>
            <a:off x="267738" y="294705"/>
            <a:ext cx="3633239" cy="2270773"/>
          </a:xfrm>
          <a:prstGeom prst="rect">
            <a:avLst/>
          </a:prstGeom>
        </p:spPr>
      </p:pic>
      <p:sp>
        <p:nvSpPr>
          <p:cNvPr id="4" name="TextBox 3">
            <a:extLst>
              <a:ext uri="{FF2B5EF4-FFF2-40B4-BE49-F238E27FC236}">
                <a16:creationId xmlns:a16="http://schemas.microsoft.com/office/drawing/2014/main" id="{8EE929E5-97BB-0164-BB60-E6542B89B3A3}"/>
              </a:ext>
            </a:extLst>
          </p:cNvPr>
          <p:cNvSpPr txBox="1"/>
          <p:nvPr/>
        </p:nvSpPr>
        <p:spPr>
          <a:xfrm rot="10800000" flipH="1" flipV="1">
            <a:off x="163023" y="2992388"/>
            <a:ext cx="3357417" cy="1815882"/>
          </a:xfrm>
          <a:prstGeom prst="rect">
            <a:avLst/>
          </a:prstGeom>
          <a:noFill/>
        </p:spPr>
        <p:txBody>
          <a:bodyPr wrap="square" rtlCol="0">
            <a:spAutoFit/>
          </a:bodyPr>
          <a:lstStyle/>
          <a:p>
            <a:r>
              <a:rPr lang="en-US" dirty="0"/>
              <a:t>*Closeout reports are due to </a:t>
            </a:r>
            <a:r>
              <a:rPr lang="en-US" dirty="0">
                <a:hlinkClick r:id="rId9"/>
              </a:rPr>
              <a:t>ICCB.cte@illinois.gov</a:t>
            </a:r>
            <a:r>
              <a:rPr lang="en-US" dirty="0"/>
              <a:t> and </a:t>
            </a:r>
            <a:r>
              <a:rPr lang="en-US" dirty="0">
                <a:hlinkClick r:id="rId10"/>
              </a:rPr>
              <a:t>ICCB.grantpayments@illinois.gov</a:t>
            </a:r>
            <a:r>
              <a:rPr lang="en-US" dirty="0"/>
              <a:t> 60 days after the end of the grant period.</a:t>
            </a:r>
          </a:p>
          <a:p>
            <a:r>
              <a:rPr lang="en-US" dirty="0"/>
              <a:t>	</a:t>
            </a:r>
          </a:p>
          <a:p>
            <a:r>
              <a:rPr lang="en-US" dirty="0"/>
              <a:t>Obj. A:  due to ICCB February 28, 2026</a:t>
            </a:r>
          </a:p>
          <a:p>
            <a:endParaRPr lang="en-US" dirty="0"/>
          </a:p>
          <a:p>
            <a:r>
              <a:rPr lang="en-US" dirty="0"/>
              <a:t>Obj. B:  due to ICCB August 30, 2026</a:t>
            </a:r>
          </a:p>
        </p:txBody>
      </p:sp>
    </p:spTree>
    <p:extLst>
      <p:ext uri="{BB962C8B-B14F-4D97-AF65-F5344CB8AC3E}">
        <p14:creationId xmlns:p14="http://schemas.microsoft.com/office/powerpoint/2010/main" val="3040601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A526-0758-4C0F-A06F-980AFC159EA7}"/>
              </a:ext>
            </a:extLst>
          </p:cNvPr>
          <p:cNvSpPr>
            <a:spLocks noGrp="1"/>
          </p:cNvSpPr>
          <p:nvPr>
            <p:ph type="title" idx="4294967295"/>
          </p:nvPr>
        </p:nvSpPr>
        <p:spPr>
          <a:xfrm>
            <a:off x="0" y="352425"/>
            <a:ext cx="6661150" cy="657225"/>
          </a:xfrm>
        </p:spPr>
        <p:txBody>
          <a:bodyPr vert="horz" lIns="91440" tIns="45720" rIns="91440" bIns="45720" rtlCol="0" anchor="ctr">
            <a:normAutofit/>
          </a:bodyPr>
          <a:lstStyle/>
          <a:p>
            <a:pPr>
              <a:spcBef>
                <a:spcPct val="0"/>
              </a:spcBef>
            </a:pPr>
            <a:r>
              <a:rPr lang="en-US" sz="4000" kern="1200" dirty="0">
                <a:solidFill>
                  <a:srgbClr val="FFFFFF"/>
                </a:solidFill>
                <a:latin typeface="+mj-lt"/>
                <a:ea typeface="+mj-ea"/>
                <a:cs typeface="+mj-cs"/>
              </a:rPr>
              <a:t>Budget Modifications</a:t>
            </a:r>
          </a:p>
        </p:txBody>
      </p:sp>
      <p:pic>
        <p:nvPicPr>
          <p:cNvPr id="7" name="Picture 6" descr="A green text on a black background">
            <a:extLst>
              <a:ext uri="{FF2B5EF4-FFF2-40B4-BE49-F238E27FC236}">
                <a16:creationId xmlns:a16="http://schemas.microsoft.com/office/drawing/2014/main" id="{94B868B8-6CB8-B22E-3C8B-2AC761A85240}"/>
              </a:ext>
            </a:extLst>
          </p:cNvPr>
          <p:cNvPicPr>
            <a:picLocks noChangeAspect="1"/>
          </p:cNvPicPr>
          <p:nvPr/>
        </p:nvPicPr>
        <p:blipFill>
          <a:blip r:embed="rId3"/>
          <a:stretch>
            <a:fillRect/>
          </a:stretch>
        </p:blipFill>
        <p:spPr>
          <a:xfrm>
            <a:off x="-89214" y="-663643"/>
            <a:ext cx="5131088" cy="3206929"/>
          </a:xfrm>
          <a:prstGeom prst="rect">
            <a:avLst/>
          </a:prstGeom>
        </p:spPr>
      </p:pic>
      <p:sp>
        <p:nvSpPr>
          <p:cNvPr id="4" name="TextBox 3">
            <a:extLst>
              <a:ext uri="{FF2B5EF4-FFF2-40B4-BE49-F238E27FC236}">
                <a16:creationId xmlns:a16="http://schemas.microsoft.com/office/drawing/2014/main" id="{A1DF527C-5EEA-D9C0-C384-24A8EA96402A}"/>
              </a:ext>
            </a:extLst>
          </p:cNvPr>
          <p:cNvSpPr txBox="1"/>
          <p:nvPr/>
        </p:nvSpPr>
        <p:spPr>
          <a:xfrm>
            <a:off x="213360" y="3496600"/>
            <a:ext cx="4694090" cy="2123658"/>
          </a:xfrm>
          <a:prstGeom prst="rect">
            <a:avLst/>
          </a:prstGeom>
          <a:noFill/>
        </p:spPr>
        <p:txBody>
          <a:bodyPr wrap="square" rtlCol="0">
            <a:spAutoFit/>
          </a:bodyPr>
          <a:lstStyle/>
          <a:p>
            <a:r>
              <a:rPr lang="en-US" sz="2200" dirty="0"/>
              <a:t>Submit budget modifications to </a:t>
            </a:r>
            <a:r>
              <a:rPr lang="en-US" sz="2200" dirty="0">
                <a:hlinkClick r:id="rId4"/>
              </a:rPr>
              <a:t>ICCB.cte@illinois.gov</a:t>
            </a:r>
            <a:r>
              <a:rPr lang="en-US" sz="2200" dirty="0"/>
              <a:t> and </a:t>
            </a:r>
            <a:r>
              <a:rPr lang="en-US" sz="2200" dirty="0">
                <a:hlinkClick r:id="rId5"/>
              </a:rPr>
              <a:t>ICCB.grantpayments@illinois.gov</a:t>
            </a:r>
            <a:r>
              <a:rPr lang="en-US" sz="2200" dirty="0"/>
              <a:t> using the uniform </a:t>
            </a:r>
            <a:r>
              <a:rPr lang="en-US" sz="2200" dirty="0">
                <a:hlinkClick r:id="rId6" action="ppaction://hlinkfile"/>
              </a:rPr>
              <a:t>non-GATA budget form</a:t>
            </a:r>
            <a:r>
              <a:rPr lang="en-US" sz="2200" dirty="0"/>
              <a:t> template found on the </a:t>
            </a:r>
            <a:r>
              <a:rPr lang="en-US" sz="2200" dirty="0">
                <a:hlinkClick r:id="rId7"/>
              </a:rPr>
              <a:t>ICCB grant opportunities webpage</a:t>
            </a:r>
            <a:r>
              <a:rPr lang="en-US" sz="2200" dirty="0"/>
              <a:t>.</a:t>
            </a:r>
          </a:p>
        </p:txBody>
      </p:sp>
      <p:pic>
        <p:nvPicPr>
          <p:cNvPr id="8" name="Picture 7" descr="Table&#10;&#10;AI-generated content may be incorrect.">
            <a:extLst>
              <a:ext uri="{FF2B5EF4-FFF2-40B4-BE49-F238E27FC236}">
                <a16:creationId xmlns:a16="http://schemas.microsoft.com/office/drawing/2014/main" id="{16285124-CACF-32F1-151D-B8E89E652DA1}"/>
              </a:ext>
            </a:extLst>
          </p:cNvPr>
          <p:cNvPicPr>
            <a:picLocks noChangeAspect="1"/>
          </p:cNvPicPr>
          <p:nvPr/>
        </p:nvPicPr>
        <p:blipFill>
          <a:blip r:embed="rId8"/>
          <a:stretch>
            <a:fillRect/>
          </a:stretch>
        </p:blipFill>
        <p:spPr>
          <a:xfrm>
            <a:off x="5210024" y="71261"/>
            <a:ext cx="6717189" cy="8214454"/>
          </a:xfrm>
          <a:prstGeom prst="rect">
            <a:avLst/>
          </a:prstGeom>
        </p:spPr>
      </p:pic>
      <p:sp>
        <p:nvSpPr>
          <p:cNvPr id="13" name="Title 1">
            <a:extLst>
              <a:ext uri="{FF2B5EF4-FFF2-40B4-BE49-F238E27FC236}">
                <a16:creationId xmlns:a16="http://schemas.microsoft.com/office/drawing/2014/main" id="{109C2821-4ECC-FB16-F416-757B59E20607}"/>
              </a:ext>
            </a:extLst>
          </p:cNvPr>
          <p:cNvSpPr txBox="1">
            <a:spLocks/>
          </p:cNvSpPr>
          <p:nvPr/>
        </p:nvSpPr>
        <p:spPr>
          <a:xfrm>
            <a:off x="213360" y="1807199"/>
            <a:ext cx="6661206" cy="657134"/>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ct val="0"/>
              </a:spcBef>
            </a:pPr>
            <a:r>
              <a:rPr lang="en-US" sz="4000" kern="1200" dirty="0">
                <a:solidFill>
                  <a:schemeClr val="tx1"/>
                </a:solidFill>
                <a:latin typeface="+mj-lt"/>
                <a:ea typeface="+mj-ea"/>
                <a:cs typeface="+mj-cs"/>
              </a:rPr>
              <a:t>Budget Modifications</a:t>
            </a:r>
          </a:p>
        </p:txBody>
      </p:sp>
      <p:sp>
        <p:nvSpPr>
          <p:cNvPr id="16" name="Text Placeholder 2">
            <a:extLst>
              <a:ext uri="{FF2B5EF4-FFF2-40B4-BE49-F238E27FC236}">
                <a16:creationId xmlns:a16="http://schemas.microsoft.com/office/drawing/2014/main" id="{9F855F41-35F0-4E5E-80A2-6400B82FAC37}"/>
              </a:ext>
            </a:extLst>
          </p:cNvPr>
          <p:cNvSpPr txBox="1">
            <a:spLocks/>
          </p:cNvSpPr>
          <p:nvPr/>
        </p:nvSpPr>
        <p:spPr>
          <a:xfrm>
            <a:off x="264787" y="2284834"/>
            <a:ext cx="4546312" cy="657226"/>
          </a:xfrm>
          <a:prstGeom prst="rect">
            <a:avLst/>
          </a:prstGeom>
          <a:noFill/>
          <a:ln>
            <a:noFill/>
          </a:ln>
        </p:spPr>
        <p:txBody>
          <a:bodyPr spcFirstLastPara="1" vert="horz" wrap="square" lIns="91440" tIns="45720" rIns="91440" bIns="45720" rtlCol="0" anchor="ctr"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pPr marL="0" indent="0"/>
            <a:r>
              <a:rPr lang="en-US" sz="2000" b="1" kern="1200" dirty="0">
                <a:solidFill>
                  <a:schemeClr val="tx1"/>
                </a:solidFill>
                <a:latin typeface="+mn-lt"/>
                <a:ea typeface="+mn-ea"/>
                <a:cs typeface="+mn-cs"/>
              </a:rPr>
              <a:t>Submit to ICCB.cte@illinois.gov</a:t>
            </a:r>
          </a:p>
        </p:txBody>
      </p:sp>
    </p:spTree>
    <p:extLst>
      <p:ext uri="{BB962C8B-B14F-4D97-AF65-F5344CB8AC3E}">
        <p14:creationId xmlns:p14="http://schemas.microsoft.com/office/powerpoint/2010/main" val="1948502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8"/>
          <p:cNvSpPr txBox="1">
            <a:spLocks noGrp="1"/>
          </p:cNvSpPr>
          <p:nvPr>
            <p:ph type="title"/>
          </p:nvPr>
        </p:nvSpPr>
        <p:spPr>
          <a:xfrm>
            <a:off x="1353667" y="2040481"/>
            <a:ext cx="4583312" cy="121210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4000"/>
              <a:buFont typeface="Calibri"/>
              <a:buNone/>
            </a:pPr>
            <a:r>
              <a:rPr lang="en-US" sz="4000" b="1" dirty="0">
                <a:solidFill>
                  <a:srgbClr val="FFFFFF"/>
                </a:solidFill>
              </a:rPr>
              <a:t>Performance Reporting</a:t>
            </a:r>
            <a:endParaRPr dirty="0"/>
          </a:p>
        </p:txBody>
      </p:sp>
      <p:pic>
        <p:nvPicPr>
          <p:cNvPr id="2" name="Picture 1" descr="A green text on a black background">
            <a:extLst>
              <a:ext uri="{FF2B5EF4-FFF2-40B4-BE49-F238E27FC236}">
                <a16:creationId xmlns:a16="http://schemas.microsoft.com/office/drawing/2014/main" id="{15422D8E-D401-5BFD-3ACA-A00BB99F45D5}"/>
              </a:ext>
            </a:extLst>
          </p:cNvPr>
          <p:cNvPicPr>
            <a:picLocks noChangeAspect="1"/>
          </p:cNvPicPr>
          <p:nvPr/>
        </p:nvPicPr>
        <p:blipFill>
          <a:blip r:embed="rId3"/>
          <a:stretch>
            <a:fillRect/>
          </a:stretch>
        </p:blipFill>
        <p:spPr>
          <a:xfrm>
            <a:off x="0" y="-88956"/>
            <a:ext cx="4327625" cy="2704765"/>
          </a:xfrm>
          <a:prstGeom prst="rect">
            <a:avLst/>
          </a:prstGeom>
        </p:spPr>
      </p:pic>
      <p:sp>
        <p:nvSpPr>
          <p:cNvPr id="3" name="Title 1">
            <a:extLst>
              <a:ext uri="{FF2B5EF4-FFF2-40B4-BE49-F238E27FC236}">
                <a16:creationId xmlns:a16="http://schemas.microsoft.com/office/drawing/2014/main" id="{F4065303-F7C2-6F71-5759-2CA46BD77AC4}"/>
              </a:ext>
            </a:extLst>
          </p:cNvPr>
          <p:cNvSpPr txBox="1">
            <a:spLocks/>
          </p:cNvSpPr>
          <p:nvPr/>
        </p:nvSpPr>
        <p:spPr>
          <a:xfrm>
            <a:off x="177177" y="2127560"/>
            <a:ext cx="4327625" cy="1140263"/>
          </a:xfrm>
          <a:prstGeom prst="rect">
            <a:avLst/>
          </a:prstGeom>
          <a:noFill/>
          <a:ln>
            <a:noFill/>
          </a:ln>
        </p:spPr>
        <p:txBody>
          <a:bodyPr spcFirstLastPara="1" vert="horz" wrap="square" lIns="91440" tIns="45720" rIns="91440" bIns="45720" rtlCol="0" anchor="ctr"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spcBef>
                <a:spcPct val="0"/>
              </a:spcBef>
            </a:pPr>
            <a:r>
              <a:rPr lang="en-US" sz="4000" kern="1200" dirty="0">
                <a:solidFill>
                  <a:schemeClr val="tx1"/>
                </a:solidFill>
                <a:latin typeface="+mj-lt"/>
                <a:ea typeface="+mj-ea"/>
                <a:cs typeface="+mj-cs"/>
              </a:rPr>
              <a:t>Program Offerings Chart</a:t>
            </a:r>
          </a:p>
        </p:txBody>
      </p:sp>
      <p:pic>
        <p:nvPicPr>
          <p:cNvPr id="10" name="Picture 9" descr="Table&#10;&#10;AI-generated content may be incorrect.">
            <a:extLst>
              <a:ext uri="{FF2B5EF4-FFF2-40B4-BE49-F238E27FC236}">
                <a16:creationId xmlns:a16="http://schemas.microsoft.com/office/drawing/2014/main" id="{5599F6A6-46CE-5780-11C7-C88A546A96D8}"/>
              </a:ext>
            </a:extLst>
          </p:cNvPr>
          <p:cNvPicPr>
            <a:picLocks noChangeAspect="1"/>
          </p:cNvPicPr>
          <p:nvPr/>
        </p:nvPicPr>
        <p:blipFill>
          <a:blip r:embed="rId4"/>
          <a:stretch>
            <a:fillRect/>
          </a:stretch>
        </p:blipFill>
        <p:spPr>
          <a:xfrm>
            <a:off x="4172955" y="106447"/>
            <a:ext cx="7993490" cy="5080169"/>
          </a:xfrm>
          <a:prstGeom prst="rect">
            <a:avLst/>
          </a:prstGeom>
        </p:spPr>
      </p:pic>
      <p:sp>
        <p:nvSpPr>
          <p:cNvPr id="11" name="TextBox 10">
            <a:extLst>
              <a:ext uri="{FF2B5EF4-FFF2-40B4-BE49-F238E27FC236}">
                <a16:creationId xmlns:a16="http://schemas.microsoft.com/office/drawing/2014/main" id="{20AC6287-A081-C394-5064-F8A3A643D7E3}"/>
              </a:ext>
            </a:extLst>
          </p:cNvPr>
          <p:cNvSpPr txBox="1"/>
          <p:nvPr/>
        </p:nvSpPr>
        <p:spPr>
          <a:xfrm>
            <a:off x="177176" y="3354902"/>
            <a:ext cx="3632823" cy="1107996"/>
          </a:xfrm>
          <a:prstGeom prst="rect">
            <a:avLst/>
          </a:prstGeom>
          <a:noFill/>
        </p:spPr>
        <p:txBody>
          <a:bodyPr wrap="square" rtlCol="0">
            <a:spAutoFit/>
          </a:bodyPr>
          <a:lstStyle/>
          <a:p>
            <a:r>
              <a:rPr lang="en-US" sz="2200" dirty="0"/>
              <a:t>Colleges should complete this form and submit to </a:t>
            </a:r>
            <a:r>
              <a:rPr lang="en-US" sz="2200" dirty="0">
                <a:hlinkClick r:id="rId5"/>
              </a:rPr>
              <a:t>ICCB.cte@illinois.gov</a:t>
            </a:r>
            <a:r>
              <a:rPr lang="en-US" sz="2200" dirty="0"/>
              <a:t>.</a:t>
            </a:r>
          </a:p>
        </p:txBody>
      </p:sp>
    </p:spTree>
    <p:extLst>
      <p:ext uri="{BB962C8B-B14F-4D97-AF65-F5344CB8AC3E}">
        <p14:creationId xmlns:p14="http://schemas.microsoft.com/office/powerpoint/2010/main" val="3402667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9"/>
          <p:cNvSpPr txBox="1">
            <a:spLocks noGrp="1"/>
          </p:cNvSpPr>
          <p:nvPr>
            <p:ph type="title"/>
          </p:nvPr>
        </p:nvSpPr>
        <p:spPr>
          <a:xfrm>
            <a:off x="568199" y="0"/>
            <a:ext cx="6986936" cy="1636001"/>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4400"/>
              <a:buFont typeface="Calibri"/>
              <a:buNone/>
            </a:pPr>
            <a:r>
              <a:rPr lang="en-US" sz="4000" b="1" dirty="0"/>
              <a:t>Objective A: Capacity-Building Outcomes</a:t>
            </a:r>
            <a:endParaRPr lang="en-US" sz="4000" dirty="0"/>
          </a:p>
        </p:txBody>
      </p:sp>
      <p:sp>
        <p:nvSpPr>
          <p:cNvPr id="427" name="Google Shape;427;p29"/>
          <p:cNvSpPr txBox="1">
            <a:spLocks noGrp="1"/>
          </p:cNvSpPr>
          <p:nvPr>
            <p:ph type="body" idx="1"/>
          </p:nvPr>
        </p:nvSpPr>
        <p:spPr>
          <a:xfrm>
            <a:off x="-23854" y="1896882"/>
            <a:ext cx="8123333" cy="4796018"/>
          </a:xfrm>
          <a:prstGeom prst="rect">
            <a:avLst/>
          </a:prstGeom>
        </p:spPr>
        <p:txBody>
          <a:bodyPr spcFirstLastPara="1" lIns="91425" tIns="45700" rIns="91425" bIns="45700" anchor="t" anchorCtr="0">
            <a:normAutofit fontScale="85000" lnSpcReduction="20000"/>
          </a:bodyPr>
          <a:lstStyle/>
          <a:p>
            <a:pPr marL="342900" marR="213995" lvl="0" indent="-228600" rtl="0">
              <a:spcBef>
                <a:spcPts val="0"/>
              </a:spcBef>
              <a:spcAft>
                <a:spcPts val="0"/>
              </a:spcAft>
              <a:buClr>
                <a:schemeClr val="dk1"/>
              </a:buClr>
              <a:buSzPts val="1800"/>
              <a:buChar char="•"/>
            </a:pPr>
            <a:r>
              <a:rPr lang="en-US" sz="2400" b="1" dirty="0"/>
              <a:t>A1</a:t>
            </a:r>
            <a:r>
              <a:rPr lang="en-US" sz="2400" dirty="0"/>
              <a:t>. </a:t>
            </a:r>
            <a:r>
              <a:rPr lang="en-US" sz="2400" b="1" dirty="0"/>
              <a:t>Anticipated number of students to be engaged in this grant project</a:t>
            </a:r>
            <a:r>
              <a:rPr lang="en-US" sz="2400" dirty="0"/>
              <a:t>. </a:t>
            </a:r>
            <a:r>
              <a:rPr lang="en-US" sz="2400" i="1" dirty="0"/>
              <a:t>This refers to students participating in career exploration activities; students enrolled in priority and eligible programs, students participating in eligible adult education bridge programs.</a:t>
            </a:r>
            <a:r>
              <a:rPr lang="en-US" sz="2400" dirty="0"/>
              <a:t> </a:t>
            </a:r>
            <a:r>
              <a:rPr lang="en-US" sz="2400" i="1" dirty="0"/>
              <a:t>For capacity-building grants, grantees will most likely not have students enrolled or may not intend to engage students in the planning phase. However, it is a best practice to engage students and elevate student voice when conducting a needs assessment and/or developing pathways. </a:t>
            </a:r>
            <a:endParaRPr lang="en-US" sz="2400" dirty="0"/>
          </a:p>
          <a:p>
            <a:pPr marL="342900" marR="213995" lvl="0" indent="-342900" rtl="0">
              <a:spcBef>
                <a:spcPts val="0"/>
              </a:spcBef>
              <a:spcAft>
                <a:spcPts val="0"/>
              </a:spcAft>
              <a:buClr>
                <a:schemeClr val="dk1"/>
              </a:buClr>
              <a:buSzPts val="1800"/>
              <a:buChar char="•"/>
            </a:pPr>
            <a:r>
              <a:rPr lang="en-US" sz="2400" b="1" dirty="0"/>
              <a:t>A2.</a:t>
            </a:r>
            <a:r>
              <a:rPr lang="en-US" sz="2400" dirty="0"/>
              <a:t> </a:t>
            </a:r>
            <a:r>
              <a:rPr lang="en-US" sz="2400" b="1" dirty="0"/>
              <a:t>Number of programs that will undergo development, review, or revision</a:t>
            </a:r>
            <a:r>
              <a:rPr lang="en-US" sz="2400" dirty="0"/>
              <a:t>. </a:t>
            </a:r>
            <a:r>
              <a:rPr lang="en-US" sz="2400" i="1" dirty="0"/>
              <a:t>For capacity-building grantees, it is not expected that programs will be developed or offered; however, as a part of the planning phase, colleges should be able to identify the programs that they anticipate reviewing, revising, or beginning the development process. The number of programs identified should match that listed on the Program Offerings Chart.</a:t>
            </a:r>
            <a:endParaRPr lang="en-US" sz="2400" dirty="0"/>
          </a:p>
          <a:p>
            <a:pPr marL="342900" marR="213995" lvl="0" indent="-228600" rtl="0">
              <a:spcBef>
                <a:spcPts val="0"/>
              </a:spcBef>
              <a:spcAft>
                <a:spcPts val="0"/>
              </a:spcAft>
              <a:buClr>
                <a:schemeClr val="dk1"/>
              </a:buClr>
              <a:buSzPts val="1800"/>
              <a:buChar char="•"/>
            </a:pPr>
            <a:r>
              <a:rPr lang="en-US" sz="2400" b="1" dirty="0"/>
              <a:t>A3.</a:t>
            </a:r>
            <a:r>
              <a:rPr lang="en-US" sz="2400" dirty="0"/>
              <a:t> </a:t>
            </a:r>
            <a:r>
              <a:rPr lang="en-US" sz="2400" b="1" dirty="0"/>
              <a:t>Number of employers engaged</a:t>
            </a:r>
            <a:r>
              <a:rPr lang="en-US" sz="2400" dirty="0"/>
              <a:t>. </a:t>
            </a:r>
            <a:r>
              <a:rPr lang="en-US" sz="2400" i="1" dirty="0"/>
              <a:t>Engagement means contributing to curriculum development and alignment activities, hosting work-based learning opportunities, donating equipment, hosting facility tours, participating in hiring events, hiring students.</a:t>
            </a:r>
            <a:endParaRPr lang="en-US" sz="2400" dirty="0"/>
          </a:p>
          <a:p>
            <a:pPr marL="342900" marR="213995" lvl="0" indent="-228600" rtl="0">
              <a:spcBef>
                <a:spcPts val="0"/>
              </a:spcBef>
              <a:spcAft>
                <a:spcPts val="0"/>
              </a:spcAft>
              <a:buClr>
                <a:schemeClr val="dk1"/>
              </a:buClr>
              <a:buSzPts val="1800"/>
              <a:buChar char="•"/>
            </a:pPr>
            <a:r>
              <a:rPr lang="en-US" sz="2400" b="1" dirty="0"/>
              <a:t>A4</a:t>
            </a:r>
            <a:r>
              <a:rPr lang="en-US" sz="2400" dirty="0"/>
              <a:t>. </a:t>
            </a:r>
            <a:r>
              <a:rPr lang="en-US" sz="2400" b="1" dirty="0"/>
              <a:t>Number of education partners (high schools, four-year institutions) engaged</a:t>
            </a:r>
            <a:r>
              <a:rPr lang="en-US" sz="2400" dirty="0"/>
              <a:t> in pathway development and alignment</a:t>
            </a:r>
            <a:r>
              <a:rPr lang="en-US" sz="1100" dirty="0"/>
              <a:t>.</a:t>
            </a:r>
          </a:p>
          <a:p>
            <a:pPr marL="0" marR="213995" lvl="0" indent="0" rtl="0">
              <a:spcBef>
                <a:spcPts val="0"/>
              </a:spcBef>
              <a:spcAft>
                <a:spcPts val="0"/>
              </a:spcAft>
              <a:buClr>
                <a:schemeClr val="dk1"/>
              </a:buClr>
              <a:buSzPts val="1800"/>
              <a:buNone/>
            </a:pPr>
            <a:endParaRPr lang="en-US" sz="1100" dirty="0">
              <a:latin typeface="Georgia"/>
              <a:ea typeface="Georgia"/>
              <a:cs typeface="Georgia"/>
              <a:sym typeface="Georgia"/>
            </a:endParaRPr>
          </a:p>
          <a:p>
            <a:pPr marL="0" lvl="0" indent="0" rtl="0">
              <a:spcBef>
                <a:spcPts val="1000"/>
              </a:spcBef>
              <a:spcAft>
                <a:spcPts val="0"/>
              </a:spcAft>
              <a:buClr>
                <a:schemeClr val="dk1"/>
              </a:buClr>
              <a:buSzPts val="2800"/>
              <a:buNone/>
            </a:pPr>
            <a:endParaRPr lang="en-US" sz="1100" dirty="0"/>
          </a:p>
        </p:txBody>
      </p:sp>
      <p:pic>
        <p:nvPicPr>
          <p:cNvPr id="2" name="Picture 1" descr="A green text on a black background">
            <a:extLst>
              <a:ext uri="{FF2B5EF4-FFF2-40B4-BE49-F238E27FC236}">
                <a16:creationId xmlns:a16="http://schemas.microsoft.com/office/drawing/2014/main" id="{5D26EB53-C991-37D8-4BBC-2E62391567A8}"/>
              </a:ext>
            </a:extLst>
          </p:cNvPr>
          <p:cNvPicPr>
            <a:picLocks noChangeAspect="1"/>
          </p:cNvPicPr>
          <p:nvPr/>
        </p:nvPicPr>
        <p:blipFill>
          <a:blip r:embed="rId3"/>
          <a:stretch>
            <a:fillRect/>
          </a:stretch>
        </p:blipFill>
        <p:spPr>
          <a:xfrm>
            <a:off x="7843801" y="-31"/>
            <a:ext cx="4170530" cy="2606580"/>
          </a:xfrm>
          <a:prstGeom prst="rect">
            <a:avLst/>
          </a:prstGeom>
        </p:spPr>
      </p:pic>
    </p:spTree>
    <p:extLst>
      <p:ext uri="{BB962C8B-B14F-4D97-AF65-F5344CB8AC3E}">
        <p14:creationId xmlns:p14="http://schemas.microsoft.com/office/powerpoint/2010/main" val="2931978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0"/>
          <p:cNvSpPr txBox="1">
            <a:spLocks noGrp="1"/>
          </p:cNvSpPr>
          <p:nvPr>
            <p:ph type="title"/>
          </p:nvPr>
        </p:nvSpPr>
        <p:spPr>
          <a:xfrm>
            <a:off x="-23854" y="180776"/>
            <a:ext cx="8318500" cy="1197310"/>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4400"/>
              <a:buFont typeface="Calibri"/>
              <a:buNone/>
            </a:pPr>
            <a:r>
              <a:rPr lang="en-US" sz="3700" b="1" dirty="0"/>
              <a:t>Objective B: Development and Expansion Outcomes</a:t>
            </a:r>
            <a:endParaRPr lang="en-US" sz="3700" dirty="0"/>
          </a:p>
        </p:txBody>
      </p:sp>
      <p:sp>
        <p:nvSpPr>
          <p:cNvPr id="433" name="Google Shape;433;p30"/>
          <p:cNvSpPr txBox="1">
            <a:spLocks noGrp="1"/>
          </p:cNvSpPr>
          <p:nvPr>
            <p:ph type="body" idx="1"/>
          </p:nvPr>
        </p:nvSpPr>
        <p:spPr>
          <a:xfrm>
            <a:off x="101601" y="1378086"/>
            <a:ext cx="7835899" cy="5340214"/>
          </a:xfrm>
          <a:prstGeom prst="rect">
            <a:avLst/>
          </a:prstGeom>
        </p:spPr>
        <p:txBody>
          <a:bodyPr spcFirstLastPara="1" lIns="91425" tIns="45700" rIns="91425" bIns="45700" anchor="t" anchorCtr="0">
            <a:normAutofit fontScale="47500" lnSpcReduction="20000"/>
          </a:bodyPr>
          <a:lstStyle/>
          <a:p>
            <a:pPr marL="342900" marR="213995" lvl="0" indent="-228600" rtl="0">
              <a:spcBef>
                <a:spcPts val="0"/>
              </a:spcBef>
              <a:spcAft>
                <a:spcPts val="0"/>
              </a:spcAft>
              <a:buClr>
                <a:schemeClr val="dk1"/>
              </a:buClr>
              <a:buSzPct val="100000"/>
              <a:buChar char="•"/>
            </a:pPr>
            <a:r>
              <a:rPr lang="en-US" sz="3300" b="1" dirty="0"/>
              <a:t>B1.</a:t>
            </a:r>
            <a:r>
              <a:rPr lang="en-US" sz="3300" dirty="0"/>
              <a:t> </a:t>
            </a:r>
            <a:r>
              <a:rPr lang="en-US" sz="3300" b="1" dirty="0"/>
              <a:t>Number of students to be engaged in this grant</a:t>
            </a:r>
            <a:r>
              <a:rPr lang="en-US" sz="3300" dirty="0"/>
              <a:t>. </a:t>
            </a:r>
            <a:r>
              <a:rPr lang="en-US" sz="3300" i="1" dirty="0"/>
              <a:t>This refers to students participating in career exploration activities; students enrolled in priority and eligible programs, students participating in eligible adult education bridge programs.</a:t>
            </a:r>
            <a:endParaRPr lang="en-US" sz="3300" dirty="0"/>
          </a:p>
          <a:p>
            <a:pPr marL="342900" marR="213995" lvl="0" indent="-228600" rtl="0">
              <a:spcBef>
                <a:spcPts val="0"/>
              </a:spcBef>
              <a:spcAft>
                <a:spcPts val="0"/>
              </a:spcAft>
              <a:buClr>
                <a:schemeClr val="dk1"/>
              </a:buClr>
              <a:buSzPct val="100000"/>
              <a:buChar char="•"/>
            </a:pPr>
            <a:r>
              <a:rPr lang="en-US" sz="3300" b="1" dirty="0"/>
              <a:t>B2.</a:t>
            </a:r>
            <a:r>
              <a:rPr lang="en-US" sz="3300" dirty="0"/>
              <a:t> </a:t>
            </a:r>
            <a:r>
              <a:rPr lang="en-US" sz="3300" b="1" dirty="0"/>
              <a:t>Anticipated number of students to be enrolled in priority and related programs</a:t>
            </a:r>
            <a:r>
              <a:rPr lang="en-US" sz="3300" dirty="0"/>
              <a:t>. </a:t>
            </a:r>
            <a:r>
              <a:rPr lang="en-US" sz="3300" i="1" dirty="0"/>
              <a:t>Enrollment is defined as the number of full-time (considered 12 hours or more in a term or 24 hours or more in an academic year) and part-time students enrolled in priority and eligible programs.</a:t>
            </a:r>
            <a:endParaRPr lang="en-US" sz="3300" dirty="0"/>
          </a:p>
          <a:p>
            <a:pPr marL="342900" marR="213995" lvl="0" indent="-228600" rtl="0">
              <a:spcBef>
                <a:spcPts val="0"/>
              </a:spcBef>
              <a:spcAft>
                <a:spcPts val="0"/>
              </a:spcAft>
              <a:buClr>
                <a:schemeClr val="dk1"/>
              </a:buClr>
              <a:buSzPct val="100000"/>
              <a:buChar char="•"/>
            </a:pPr>
            <a:r>
              <a:rPr lang="en-US" sz="3300" b="1" dirty="0"/>
              <a:t>B2a.</a:t>
            </a:r>
            <a:r>
              <a:rPr lang="en-US" sz="3300" dirty="0"/>
              <a:t> </a:t>
            </a:r>
            <a:r>
              <a:rPr lang="en-US" sz="3300" b="1" dirty="0"/>
              <a:t>Anticipated number of dual credit students</a:t>
            </a:r>
            <a:r>
              <a:rPr lang="en-US" sz="3300" dirty="0"/>
              <a:t>. </a:t>
            </a:r>
            <a:r>
              <a:rPr lang="en-US" sz="3300" i="1" dirty="0"/>
              <a:t>This metric is a subset of B2. Dual credit is defined in Section 1501.313 of the ICCB Administrative Rules. This is the anticipated number of dual credit students to be enrolled in priority and related programs. (Enrollment is defined as number of full-time and part-time students enrolled in priority programs).</a:t>
            </a:r>
            <a:endParaRPr lang="en-US" sz="3300" dirty="0"/>
          </a:p>
          <a:p>
            <a:pPr marL="342900" marR="213995" lvl="0" indent="-228600" rtl="0">
              <a:spcBef>
                <a:spcPts val="0"/>
              </a:spcBef>
              <a:spcAft>
                <a:spcPts val="0"/>
              </a:spcAft>
              <a:buClr>
                <a:schemeClr val="dk1"/>
              </a:buClr>
              <a:buSzPct val="100000"/>
              <a:buChar char="•"/>
            </a:pPr>
            <a:r>
              <a:rPr lang="en-US" sz="3300" b="1" dirty="0"/>
              <a:t>B3. Anticipated number of completers</a:t>
            </a:r>
            <a:r>
              <a:rPr lang="en-US" sz="3300" dirty="0"/>
              <a:t>. </a:t>
            </a:r>
            <a:r>
              <a:rPr lang="en-US" sz="3300" i="1" dirty="0"/>
              <a:t>Students are considered completers for the purposes of this grant if they complete an eligible program in the academic year for which the grant is active. Completion means a student has completed a program that culminates in an industry-recognized credential (e.g. certificate, certification, degree). The count may be duplicated meaning, for example, that if a student completes a 16-week program in the fall semester and then transitions into another eligible program in the spring semester and completes, the student would be counted for two completions. The count will include students completing both credit and non-credit programs, that are on the eligible program list. All programs must be identified in the Program Overview Chart for approval by the ICCB. Completers may include students who began a program prior to the academic year for which the grant is being implemented. The grant program supports districts to implement activities that improve student retention.)</a:t>
            </a:r>
            <a:endParaRPr lang="en-US" sz="3300" dirty="0"/>
          </a:p>
          <a:p>
            <a:pPr marL="342900" marR="213995" lvl="0" indent="-228600" rtl="0">
              <a:spcBef>
                <a:spcPts val="0"/>
              </a:spcBef>
              <a:spcAft>
                <a:spcPts val="0"/>
              </a:spcAft>
              <a:buClr>
                <a:schemeClr val="dk1"/>
              </a:buClr>
              <a:buSzPct val="100000"/>
              <a:buChar char="•"/>
            </a:pPr>
            <a:r>
              <a:rPr lang="en-US" sz="3300" b="1" dirty="0"/>
              <a:t>B3a.</a:t>
            </a:r>
            <a:r>
              <a:rPr lang="en-US" sz="3300" dirty="0"/>
              <a:t> </a:t>
            </a:r>
            <a:r>
              <a:rPr lang="en-US" sz="3300" b="1" dirty="0"/>
              <a:t>Anticipated percentage of completers who will be employed or be retained in postsecondary education two quarters after completion</a:t>
            </a:r>
            <a:r>
              <a:rPr lang="en-US" sz="3300" dirty="0"/>
              <a:t>. </a:t>
            </a:r>
            <a:r>
              <a:rPr lang="en-US" sz="3300" i="1" dirty="0"/>
              <a:t>This is a subset of B3.</a:t>
            </a:r>
            <a:endParaRPr lang="en-US" sz="3300" dirty="0"/>
          </a:p>
        </p:txBody>
      </p:sp>
      <p:pic>
        <p:nvPicPr>
          <p:cNvPr id="2" name="Picture 1" descr="A green text on a black background">
            <a:extLst>
              <a:ext uri="{FF2B5EF4-FFF2-40B4-BE49-F238E27FC236}">
                <a16:creationId xmlns:a16="http://schemas.microsoft.com/office/drawing/2014/main" id="{C669E8D5-FB5E-C5BF-B68A-B58732C74F15}"/>
              </a:ext>
            </a:extLst>
          </p:cNvPr>
          <p:cNvPicPr>
            <a:picLocks noChangeAspect="1"/>
          </p:cNvPicPr>
          <p:nvPr/>
        </p:nvPicPr>
        <p:blipFill>
          <a:blip r:embed="rId3"/>
          <a:stretch>
            <a:fillRect/>
          </a:stretch>
        </p:blipFill>
        <p:spPr>
          <a:xfrm>
            <a:off x="7961354" y="303606"/>
            <a:ext cx="4170530" cy="2606580"/>
          </a:xfrm>
          <a:prstGeom prst="rect">
            <a:avLst/>
          </a:prstGeom>
        </p:spPr>
      </p:pic>
    </p:spTree>
    <p:extLst>
      <p:ext uri="{BB962C8B-B14F-4D97-AF65-F5344CB8AC3E}">
        <p14:creationId xmlns:p14="http://schemas.microsoft.com/office/powerpoint/2010/main" val="2864370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3"/>
        <p:cNvGrpSpPr/>
        <p:nvPr/>
      </p:nvGrpSpPr>
      <p:grpSpPr>
        <a:xfrm>
          <a:off x="0" y="0"/>
          <a:ext cx="0" cy="0"/>
          <a:chOff x="0" y="0"/>
          <a:chExt cx="0" cy="0"/>
        </a:xfrm>
      </p:grpSpPr>
      <p:sp>
        <p:nvSpPr>
          <p:cNvPr id="135" name="Rectangle 134">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7" name="Group 136">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8" name="Freeform: Shape 137">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Rectangle 14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Isosceles Triangle 142">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Google Shape;115;p3"/>
          <p:cNvSpPr txBox="1"/>
          <p:nvPr/>
        </p:nvSpPr>
        <p:spPr>
          <a:xfrm>
            <a:off x="762297" y="4184633"/>
            <a:ext cx="1802978" cy="1089360"/>
          </a:xfrm>
          <a:prstGeom prst="rect">
            <a:avLst/>
          </a:prstGeom>
          <a:noFill/>
          <a:ln>
            <a:noFill/>
          </a:ln>
        </p:spPr>
        <p:txBody>
          <a:bodyPr spcFirstLastPara="1" wrap="square" lIns="91425" tIns="45700" rIns="91425" bIns="45700" anchor="t" anchorCtr="0">
            <a:spAutoFit/>
          </a:bodyPr>
          <a:lstStyle/>
          <a:p>
            <a:r>
              <a:rPr lang="en-US" sz="1296" b="0" i="0" u="none" strike="noStrike" cap="none" dirty="0">
                <a:solidFill>
                  <a:schemeClr val="dk1"/>
                </a:solidFill>
                <a:latin typeface="Calibri"/>
                <a:ea typeface="Arial"/>
                <a:cs typeface="Calibri"/>
                <a:sym typeface="Calibri"/>
              </a:rPr>
              <a:t>Natasha Allan, Associate Deputy Director for Career &amp; Technical Education (CTE)</a:t>
            </a:r>
            <a:endParaRPr lang="en-US" dirty="0"/>
          </a:p>
        </p:txBody>
      </p:sp>
      <p:sp>
        <p:nvSpPr>
          <p:cNvPr id="117" name="Google Shape;117;p3"/>
          <p:cNvSpPr txBox="1"/>
          <p:nvPr/>
        </p:nvSpPr>
        <p:spPr>
          <a:xfrm>
            <a:off x="3900981" y="677277"/>
            <a:ext cx="3782135" cy="400069"/>
          </a:xfrm>
          <a:prstGeom prst="rect">
            <a:avLst/>
          </a:prstGeom>
          <a:noFill/>
          <a:ln>
            <a:noFill/>
          </a:ln>
        </p:spPr>
        <p:txBody>
          <a:bodyPr spcFirstLastPara="1" wrap="square" lIns="91425" tIns="45700" rIns="91425" bIns="45700" anchor="t" anchorCtr="0">
            <a:spAutoFit/>
          </a:bodyPr>
          <a:lstStyle/>
          <a:p>
            <a:r>
              <a:rPr lang="en-US" sz="2000" b="1" i="0" u="none" strike="noStrike" cap="none" dirty="0">
                <a:solidFill>
                  <a:schemeClr val="dk1"/>
                </a:solidFill>
                <a:latin typeface="Calibri"/>
                <a:ea typeface="Arial"/>
                <a:cs typeface="Calibri"/>
                <a:sym typeface="Calibri"/>
              </a:rPr>
              <a:t>Illinois Community College Board</a:t>
            </a:r>
            <a:endParaRPr lang="en-US" sz="2000" dirty="0"/>
          </a:p>
        </p:txBody>
      </p:sp>
      <p:sp>
        <p:nvSpPr>
          <p:cNvPr id="118" name="Google Shape;118;p3"/>
          <p:cNvSpPr txBox="1"/>
          <p:nvPr/>
        </p:nvSpPr>
        <p:spPr>
          <a:xfrm>
            <a:off x="4210851" y="4583460"/>
            <a:ext cx="1802978" cy="690533"/>
          </a:xfrm>
          <a:prstGeom prst="rect">
            <a:avLst/>
          </a:prstGeom>
          <a:noFill/>
          <a:ln>
            <a:noFill/>
          </a:ln>
        </p:spPr>
        <p:txBody>
          <a:bodyPr spcFirstLastPara="1" wrap="square" lIns="91425" tIns="45700" rIns="91425" bIns="45700" anchor="t" anchorCtr="0">
            <a:spAutoFit/>
          </a:bodyPr>
          <a:lstStyle/>
          <a:p>
            <a:r>
              <a:rPr lang="en-US" sz="1296" b="0" i="0" u="none" strike="noStrike" cap="none" dirty="0">
                <a:solidFill>
                  <a:schemeClr val="dk1"/>
                </a:solidFill>
                <a:latin typeface="Calibri"/>
                <a:ea typeface="Arial"/>
                <a:cs typeface="Calibri"/>
                <a:sym typeface="Calibri"/>
              </a:rPr>
              <a:t>Dana Wynn, Director for Clean Energy Programs</a:t>
            </a:r>
            <a:endParaRPr lang="en-US" dirty="0"/>
          </a:p>
        </p:txBody>
      </p:sp>
      <p:pic>
        <p:nvPicPr>
          <p:cNvPr id="130" name="Google Shape;130;p3" descr="Dana Wynn, Director for Clean Energy Programs at ICCB."/>
          <p:cNvPicPr preferRelativeResize="0"/>
          <p:nvPr/>
        </p:nvPicPr>
        <p:blipFill>
          <a:blip r:embed="rId3"/>
          <a:srcRect/>
          <a:stretch/>
        </p:blipFill>
        <p:spPr>
          <a:xfrm>
            <a:off x="4220382" y="2280288"/>
            <a:ext cx="2052011" cy="2174553"/>
          </a:xfrm>
          <a:prstGeom prst="rect">
            <a:avLst/>
          </a:prstGeom>
          <a:noFill/>
          <a:ln>
            <a:noFill/>
          </a:ln>
        </p:spPr>
      </p:pic>
      <p:pic>
        <p:nvPicPr>
          <p:cNvPr id="3" name="Picture 2" descr="A green text on a black background">
            <a:extLst>
              <a:ext uri="{FF2B5EF4-FFF2-40B4-BE49-F238E27FC236}">
                <a16:creationId xmlns:a16="http://schemas.microsoft.com/office/drawing/2014/main" id="{24048463-D87C-A94F-EA3F-E68F79BE3F8B}"/>
              </a:ext>
            </a:extLst>
          </p:cNvPr>
          <p:cNvPicPr>
            <a:picLocks noChangeAspect="1"/>
          </p:cNvPicPr>
          <p:nvPr/>
        </p:nvPicPr>
        <p:blipFill>
          <a:blip r:embed="rId4"/>
          <a:stretch>
            <a:fillRect/>
          </a:stretch>
        </p:blipFill>
        <p:spPr>
          <a:xfrm>
            <a:off x="93654" y="-286536"/>
            <a:ext cx="3284131" cy="2052582"/>
          </a:xfrm>
          <a:prstGeom prst="rect">
            <a:avLst/>
          </a:prstGeom>
        </p:spPr>
      </p:pic>
      <p:sp>
        <p:nvSpPr>
          <p:cNvPr id="2" name="Google Shape;118;p3">
            <a:extLst>
              <a:ext uri="{FF2B5EF4-FFF2-40B4-BE49-F238E27FC236}">
                <a16:creationId xmlns:a16="http://schemas.microsoft.com/office/drawing/2014/main" id="{6531210C-689F-0BA1-EB85-1342E6A2CB60}"/>
              </a:ext>
            </a:extLst>
          </p:cNvPr>
          <p:cNvSpPr txBox="1"/>
          <p:nvPr/>
        </p:nvSpPr>
        <p:spPr>
          <a:xfrm>
            <a:off x="7685112" y="5303908"/>
            <a:ext cx="1802978" cy="690533"/>
          </a:xfrm>
          <a:prstGeom prst="rect">
            <a:avLst/>
          </a:prstGeom>
          <a:noFill/>
          <a:ln>
            <a:noFill/>
          </a:ln>
        </p:spPr>
        <p:txBody>
          <a:bodyPr spcFirstLastPara="1" wrap="square" lIns="91425" tIns="45700" rIns="91425" bIns="45700" anchor="t" anchorCtr="0">
            <a:spAutoFit/>
          </a:bodyPr>
          <a:lstStyle/>
          <a:p>
            <a:r>
              <a:rPr lang="en-US" sz="1296" b="0" i="0" u="none" strike="noStrike" cap="none" dirty="0">
                <a:solidFill>
                  <a:schemeClr val="dk1"/>
                </a:solidFill>
                <a:latin typeface="Calibri"/>
                <a:ea typeface="Arial"/>
                <a:cs typeface="Calibri"/>
                <a:sym typeface="Calibri"/>
              </a:rPr>
              <a:t>Chris Blankenhorn, Assistant Director for Program Compliance</a:t>
            </a:r>
            <a:endParaRPr lang="en-US" dirty="0"/>
          </a:p>
        </p:txBody>
      </p:sp>
      <p:pic>
        <p:nvPicPr>
          <p:cNvPr id="6" name="Google Shape;96;p1" descr="Logo, company name&#10;&#10;Description automatically generated">
            <a:extLst>
              <a:ext uri="{FF2B5EF4-FFF2-40B4-BE49-F238E27FC236}">
                <a16:creationId xmlns:a16="http://schemas.microsoft.com/office/drawing/2014/main" id="{D3BC008F-FF59-7D7D-A1F1-9F6E060598AF}"/>
              </a:ext>
            </a:extLst>
          </p:cNvPr>
          <p:cNvPicPr preferRelativeResize="0"/>
          <p:nvPr/>
        </p:nvPicPr>
        <p:blipFill rotWithShape="1">
          <a:blip r:embed="rId5">
            <a:alphaModFix/>
          </a:blip>
          <a:srcRect/>
          <a:stretch/>
        </p:blipFill>
        <p:spPr>
          <a:xfrm>
            <a:off x="7912627" y="11212"/>
            <a:ext cx="2089581" cy="1754834"/>
          </a:xfrm>
          <a:prstGeom prst="rect">
            <a:avLst/>
          </a:prstGeom>
          <a:noFill/>
          <a:ln>
            <a:noFill/>
          </a:ln>
        </p:spPr>
      </p:pic>
      <p:pic>
        <p:nvPicPr>
          <p:cNvPr id="7" name="Picture 6" descr="Natasha Allan, Associate Deputy Director for Career &amp; Technical Education, ICCB">
            <a:extLst>
              <a:ext uri="{FF2B5EF4-FFF2-40B4-BE49-F238E27FC236}">
                <a16:creationId xmlns:a16="http://schemas.microsoft.com/office/drawing/2014/main" id="{ED354832-CCE3-9094-5E8D-337AA5265D08}"/>
              </a:ext>
            </a:extLst>
          </p:cNvPr>
          <p:cNvPicPr>
            <a:picLocks noChangeAspect="1"/>
          </p:cNvPicPr>
          <p:nvPr/>
        </p:nvPicPr>
        <p:blipFill>
          <a:blip r:embed="rId6"/>
          <a:stretch>
            <a:fillRect/>
          </a:stretch>
        </p:blipFill>
        <p:spPr>
          <a:xfrm>
            <a:off x="481363" y="2111250"/>
            <a:ext cx="2508711" cy="2052582"/>
          </a:xfrm>
          <a:prstGeom prst="rect">
            <a:avLst/>
          </a:prstGeom>
        </p:spPr>
      </p:pic>
      <p:pic>
        <p:nvPicPr>
          <p:cNvPr id="5" name="Picture 4" descr="A person with a beard&#10;&#10;AI-generated content may be incorrect.">
            <a:extLst>
              <a:ext uri="{FF2B5EF4-FFF2-40B4-BE49-F238E27FC236}">
                <a16:creationId xmlns:a16="http://schemas.microsoft.com/office/drawing/2014/main" id="{A497F799-0C1A-3618-798E-CB0A06124AD5}"/>
              </a:ext>
            </a:extLst>
          </p:cNvPr>
          <p:cNvPicPr>
            <a:picLocks noChangeAspect="1"/>
          </p:cNvPicPr>
          <p:nvPr/>
        </p:nvPicPr>
        <p:blipFill>
          <a:blip r:embed="rId7"/>
          <a:stretch>
            <a:fillRect/>
          </a:stretch>
        </p:blipFill>
        <p:spPr>
          <a:xfrm rot="5400000">
            <a:off x="7075379" y="2113209"/>
            <a:ext cx="3344947" cy="2508710"/>
          </a:xfrm>
          <a:prstGeom prst="rect">
            <a:avLst/>
          </a:prstGeom>
        </p:spPr>
      </p:pic>
    </p:spTree>
    <p:extLst>
      <p:ext uri="{BB962C8B-B14F-4D97-AF65-F5344CB8AC3E}">
        <p14:creationId xmlns:p14="http://schemas.microsoft.com/office/powerpoint/2010/main" val="3913517745"/>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31"/>
          <p:cNvSpPr txBox="1">
            <a:spLocks noGrp="1"/>
          </p:cNvSpPr>
          <p:nvPr>
            <p:ph type="title"/>
          </p:nvPr>
        </p:nvSpPr>
        <p:spPr>
          <a:xfrm>
            <a:off x="58285" y="257278"/>
            <a:ext cx="8065048" cy="1319490"/>
          </a:xfrm>
          <a:prstGeom prst="rect">
            <a:avLst/>
          </a:prstGeom>
        </p:spPr>
        <p:txBody>
          <a:bodyPr spcFirstLastPara="1" lIns="91425" tIns="45700" rIns="91425" bIns="45700" anchor="b" anchorCtr="0">
            <a:normAutofit/>
          </a:bodyPr>
          <a:lstStyle/>
          <a:p>
            <a:pPr marL="0" lvl="0" indent="0" rtl="0">
              <a:spcBef>
                <a:spcPts val="0"/>
              </a:spcBef>
              <a:spcAft>
                <a:spcPts val="0"/>
              </a:spcAft>
              <a:buClr>
                <a:schemeClr val="dk1"/>
              </a:buClr>
              <a:buSzPts val="4400"/>
              <a:buFont typeface="Calibri"/>
              <a:buNone/>
            </a:pPr>
            <a:r>
              <a:rPr lang="en-US" sz="3700" b="1" dirty="0"/>
              <a:t>Objective B: Development and Expansion Outcomes Cont.</a:t>
            </a:r>
            <a:endParaRPr lang="en-US" sz="3700" dirty="0"/>
          </a:p>
        </p:txBody>
      </p:sp>
      <p:sp>
        <p:nvSpPr>
          <p:cNvPr id="439" name="Google Shape;439;p31"/>
          <p:cNvSpPr txBox="1">
            <a:spLocks noGrp="1"/>
          </p:cNvSpPr>
          <p:nvPr>
            <p:ph type="body" idx="1"/>
          </p:nvPr>
        </p:nvSpPr>
        <p:spPr>
          <a:xfrm>
            <a:off x="135147" y="1999146"/>
            <a:ext cx="7462424" cy="4071454"/>
          </a:xfrm>
          <a:prstGeom prst="rect">
            <a:avLst/>
          </a:prstGeom>
        </p:spPr>
        <p:txBody>
          <a:bodyPr spcFirstLastPara="1" lIns="91425" tIns="45700" rIns="91425" bIns="45700" anchor="t" anchorCtr="0">
            <a:normAutofit/>
          </a:bodyPr>
          <a:lstStyle/>
          <a:p>
            <a:pPr marL="342900" marR="213995" lvl="0" indent="-228600" rtl="0">
              <a:spcBef>
                <a:spcPts val="0"/>
              </a:spcBef>
              <a:spcAft>
                <a:spcPts val="0"/>
              </a:spcAft>
              <a:buClr>
                <a:schemeClr val="dk1"/>
              </a:buClr>
              <a:buSzPts val="1800"/>
              <a:buChar char="•"/>
            </a:pPr>
            <a:r>
              <a:rPr lang="en-US" sz="2000" b="1" dirty="0"/>
              <a:t>B4.</a:t>
            </a:r>
            <a:r>
              <a:rPr lang="en-US" sz="2000" dirty="0"/>
              <a:t> </a:t>
            </a:r>
            <a:r>
              <a:rPr lang="en-US" sz="2000" b="1" dirty="0"/>
              <a:t>Number of programs to be developed</a:t>
            </a:r>
            <a:r>
              <a:rPr lang="en-US" sz="2000" dirty="0"/>
              <a:t>.</a:t>
            </a:r>
          </a:p>
          <a:p>
            <a:pPr marL="114300" marR="213995" lvl="0" indent="0" rtl="0">
              <a:spcBef>
                <a:spcPts val="0"/>
              </a:spcBef>
              <a:spcAft>
                <a:spcPts val="0"/>
              </a:spcAft>
              <a:buClr>
                <a:schemeClr val="dk1"/>
              </a:buClr>
              <a:buSzPts val="1800"/>
              <a:buNone/>
            </a:pPr>
            <a:endParaRPr lang="en-US" sz="2000" dirty="0"/>
          </a:p>
          <a:p>
            <a:pPr marL="342900" marR="213995" lvl="0" indent="-228600" rtl="0">
              <a:spcBef>
                <a:spcPts val="0"/>
              </a:spcBef>
              <a:spcAft>
                <a:spcPts val="0"/>
              </a:spcAft>
              <a:buClr>
                <a:schemeClr val="dk1"/>
              </a:buClr>
              <a:buSzPts val="1800"/>
              <a:buChar char="•"/>
            </a:pPr>
            <a:r>
              <a:rPr lang="en-US" sz="2000" b="1" dirty="0"/>
              <a:t>B5</a:t>
            </a:r>
            <a:r>
              <a:rPr lang="en-US" sz="2000" dirty="0"/>
              <a:t>. </a:t>
            </a:r>
            <a:r>
              <a:rPr lang="en-US" sz="2000" b="1" dirty="0"/>
              <a:t>Number of programs to be revised or expanded</a:t>
            </a:r>
            <a:r>
              <a:rPr lang="en-US" sz="2000" dirty="0"/>
              <a:t>.</a:t>
            </a:r>
          </a:p>
          <a:p>
            <a:pPr marL="114300" marR="213995" lvl="0" indent="0" rtl="0">
              <a:spcBef>
                <a:spcPts val="0"/>
              </a:spcBef>
              <a:spcAft>
                <a:spcPts val="0"/>
              </a:spcAft>
              <a:buClr>
                <a:schemeClr val="dk1"/>
              </a:buClr>
              <a:buSzPts val="1800"/>
              <a:buNone/>
            </a:pPr>
            <a:endParaRPr lang="en-US" sz="2000" dirty="0"/>
          </a:p>
          <a:p>
            <a:pPr marL="342900" marR="213995" lvl="0" indent="-228600" rtl="0">
              <a:spcBef>
                <a:spcPts val="0"/>
              </a:spcBef>
              <a:spcAft>
                <a:spcPts val="0"/>
              </a:spcAft>
              <a:buClr>
                <a:schemeClr val="dk1"/>
              </a:buClr>
              <a:buSzPts val="1800"/>
              <a:buChar char="•"/>
            </a:pPr>
            <a:r>
              <a:rPr lang="en-US" sz="2000" b="1" dirty="0"/>
              <a:t>B6.</a:t>
            </a:r>
            <a:r>
              <a:rPr lang="en-US" sz="2000" dirty="0"/>
              <a:t> </a:t>
            </a:r>
            <a:r>
              <a:rPr lang="en-US" sz="2000" b="1" dirty="0"/>
              <a:t>Number of employers engaged</a:t>
            </a:r>
            <a:r>
              <a:rPr lang="en-US" sz="2000" dirty="0"/>
              <a:t>. </a:t>
            </a:r>
            <a:r>
              <a:rPr lang="en-US" sz="2000" i="1" dirty="0"/>
              <a:t>Engagement means contributing to curriculum development and alignment activities, hosting work-based learning opportunities, donating equipment, hosting facility tours, participating in hiring events, hiring students.</a:t>
            </a:r>
            <a:endParaRPr lang="en-US" sz="2000" dirty="0"/>
          </a:p>
          <a:p>
            <a:pPr marL="114300" marR="213995" lvl="0" indent="0" rtl="0">
              <a:spcBef>
                <a:spcPts val="0"/>
              </a:spcBef>
              <a:spcAft>
                <a:spcPts val="0"/>
              </a:spcAft>
              <a:buClr>
                <a:schemeClr val="dk1"/>
              </a:buClr>
              <a:buSzPts val="1800"/>
              <a:buNone/>
            </a:pPr>
            <a:endParaRPr lang="en-US" sz="2000" dirty="0"/>
          </a:p>
          <a:p>
            <a:pPr marL="342900" marR="213995" lvl="0" indent="-228600" rtl="0">
              <a:spcBef>
                <a:spcPts val="0"/>
              </a:spcBef>
              <a:spcAft>
                <a:spcPts val="0"/>
              </a:spcAft>
              <a:buClr>
                <a:schemeClr val="dk1"/>
              </a:buClr>
              <a:buSzPts val="1800"/>
              <a:buChar char="•"/>
            </a:pPr>
            <a:r>
              <a:rPr lang="en-US" sz="2000" b="1" dirty="0"/>
              <a:t>B7</a:t>
            </a:r>
            <a:r>
              <a:rPr lang="en-US" sz="2000" dirty="0"/>
              <a:t>. </a:t>
            </a:r>
            <a:r>
              <a:rPr lang="en-US" sz="2000" b="1" dirty="0"/>
              <a:t>Number of education partners (high schools, four-year institutions) engaged in pathway development and alignment</a:t>
            </a:r>
            <a:r>
              <a:rPr lang="en-US" sz="2000" dirty="0"/>
              <a:t>.</a:t>
            </a:r>
          </a:p>
          <a:p>
            <a:pPr marL="228600" lvl="0" indent="-50800" rtl="0">
              <a:spcBef>
                <a:spcPts val="1000"/>
              </a:spcBef>
              <a:spcAft>
                <a:spcPts val="0"/>
              </a:spcAft>
              <a:buClr>
                <a:schemeClr val="dk1"/>
              </a:buClr>
              <a:buSzPts val="2800"/>
              <a:buNone/>
            </a:pPr>
            <a:endParaRPr lang="en-US" sz="1700" dirty="0"/>
          </a:p>
        </p:txBody>
      </p:sp>
      <p:pic>
        <p:nvPicPr>
          <p:cNvPr id="2" name="Picture 1" descr="A green text on a black background">
            <a:extLst>
              <a:ext uri="{FF2B5EF4-FFF2-40B4-BE49-F238E27FC236}">
                <a16:creationId xmlns:a16="http://schemas.microsoft.com/office/drawing/2014/main" id="{30F1677C-141A-CBEF-0E2A-AAB00867DCDC}"/>
              </a:ext>
            </a:extLst>
          </p:cNvPr>
          <p:cNvPicPr>
            <a:picLocks noChangeAspect="1"/>
          </p:cNvPicPr>
          <p:nvPr/>
        </p:nvPicPr>
        <p:blipFill>
          <a:blip r:embed="rId3"/>
          <a:stretch>
            <a:fillRect/>
          </a:stretch>
        </p:blipFill>
        <p:spPr>
          <a:xfrm>
            <a:off x="8021470" y="457633"/>
            <a:ext cx="4170530" cy="2606580"/>
          </a:xfrm>
          <a:prstGeom prst="rect">
            <a:avLst/>
          </a:prstGeom>
        </p:spPr>
      </p:pic>
    </p:spTree>
    <p:extLst>
      <p:ext uri="{BB962C8B-B14F-4D97-AF65-F5344CB8AC3E}">
        <p14:creationId xmlns:p14="http://schemas.microsoft.com/office/powerpoint/2010/main" val="1832819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23"/>
          <p:cNvSpPr/>
          <p:nvPr/>
        </p:nvSpPr>
        <p:spPr>
          <a:xfrm>
            <a:off x="-2" y="0"/>
            <a:ext cx="1219200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23"/>
          <p:cNvSpPr/>
          <p:nvPr/>
        </p:nvSpPr>
        <p:spPr>
          <a:xfrm flipH="1">
            <a:off x="-1" y="5282344"/>
            <a:ext cx="12191998" cy="1590742"/>
          </a:xfrm>
          <a:prstGeom prst="rect">
            <a:avLst/>
          </a:prstGeom>
          <a:gradFill>
            <a:gsLst>
              <a:gs pos="0">
                <a:srgbClr val="000000">
                  <a:alpha val="95686"/>
                </a:srgbClr>
              </a:gs>
              <a:gs pos="34000">
                <a:srgbClr val="000000">
                  <a:alpha val="95686"/>
                </a:srgbClr>
              </a:gs>
              <a:gs pos="100000">
                <a:schemeClr val="accent1"/>
              </a:gs>
            </a:gsLst>
            <a:lin ang="8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23"/>
          <p:cNvSpPr/>
          <p:nvPr/>
        </p:nvSpPr>
        <p:spPr>
          <a:xfrm flipH="1">
            <a:off x="-4" y="5282344"/>
            <a:ext cx="8115300" cy="1590742"/>
          </a:xfrm>
          <a:prstGeom prst="rect">
            <a:avLst/>
          </a:prstGeom>
          <a:gradFill>
            <a:gsLst>
              <a:gs pos="0">
                <a:srgbClr val="2F5496">
                  <a:alpha val="58823"/>
                </a:srgbClr>
              </a:gs>
              <a:gs pos="28000">
                <a:srgbClr val="2F5496">
                  <a:alpha val="58823"/>
                </a:srgbClr>
              </a:gs>
              <a:gs pos="100000">
                <a:srgbClr val="000000">
                  <a:alpha val="69803"/>
                </a:srgbClr>
              </a:gs>
            </a:gsLst>
            <a:lin ang="11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23"/>
          <p:cNvSpPr/>
          <p:nvPr/>
        </p:nvSpPr>
        <p:spPr>
          <a:xfrm flipH="1">
            <a:off x="-4" y="5282344"/>
            <a:ext cx="12191998" cy="1590742"/>
          </a:xfrm>
          <a:prstGeom prst="rect">
            <a:avLst/>
          </a:prstGeom>
          <a:gradFill>
            <a:gsLst>
              <a:gs pos="0">
                <a:srgbClr val="000000">
                  <a:alpha val="71764"/>
                </a:srgbClr>
              </a:gs>
              <a:gs pos="100000">
                <a:srgbClr val="4472C4">
                  <a:alpha val="0"/>
                </a:srgbClr>
              </a:gs>
            </a:gsLst>
            <a:lin ang="156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23"/>
          <p:cNvSpPr txBox="1">
            <a:spLocks noGrp="1"/>
          </p:cNvSpPr>
          <p:nvPr>
            <p:ph type="title"/>
          </p:nvPr>
        </p:nvSpPr>
        <p:spPr>
          <a:xfrm>
            <a:off x="699714" y="5490971"/>
            <a:ext cx="6962072" cy="1159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700"/>
              <a:buFont typeface="Calibri"/>
              <a:buNone/>
            </a:pPr>
            <a:r>
              <a:rPr lang="en-US" sz="3700" b="1">
                <a:solidFill>
                  <a:srgbClr val="FFFFFF"/>
                </a:solidFill>
                <a:latin typeface="Calibri"/>
                <a:ea typeface="Calibri"/>
                <a:cs typeface="Calibri"/>
                <a:sym typeface="Calibri"/>
              </a:rPr>
              <a:t>Professional Development and Technical Assistance</a:t>
            </a:r>
            <a:endParaRPr/>
          </a:p>
        </p:txBody>
      </p:sp>
      <p:pic>
        <p:nvPicPr>
          <p:cNvPr id="263" name="Google Shape;263;p23" descr="Logo&#10;&#10;Description automatically generated"/>
          <p:cNvPicPr preferRelativeResize="0"/>
          <p:nvPr/>
        </p:nvPicPr>
        <p:blipFill rotWithShape="1">
          <a:blip r:embed="rId3">
            <a:alphaModFix/>
          </a:blip>
          <a:srcRect/>
          <a:stretch/>
        </p:blipFill>
        <p:spPr>
          <a:xfrm>
            <a:off x="856798" y="390832"/>
            <a:ext cx="10571023" cy="451911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13"/>
        <p:cNvGrpSpPr/>
        <p:nvPr/>
      </p:nvGrpSpPr>
      <p:grpSpPr>
        <a:xfrm>
          <a:off x="0" y="0"/>
          <a:ext cx="0" cy="0"/>
          <a:chOff x="0" y="0"/>
          <a:chExt cx="0" cy="0"/>
        </a:xfrm>
      </p:grpSpPr>
      <p:sp>
        <p:nvSpPr>
          <p:cNvPr id="123" name="Google Shape;123;p3"/>
          <p:cNvSpPr txBox="1"/>
          <p:nvPr/>
        </p:nvSpPr>
        <p:spPr>
          <a:xfrm>
            <a:off x="7086992" y="547801"/>
            <a:ext cx="4812907" cy="432749"/>
          </a:xfrm>
          <a:prstGeom prst="rect">
            <a:avLst/>
          </a:prstGeom>
        </p:spPr>
        <p:txBody>
          <a:bodyPr spcFirstLastPara="1" vert="horz" lIns="91440" tIns="45720" rIns="91440" bIns="45720" rtlCol="0" anchor="t" anchorCtr="0">
            <a:normAutofit lnSpcReduction="10000"/>
          </a:bodyPr>
          <a:lstStyle/>
          <a:p>
            <a:pPr marR="0" lvl="0">
              <a:lnSpc>
                <a:spcPct val="90000"/>
              </a:lnSpc>
              <a:spcBef>
                <a:spcPts val="0"/>
              </a:spcBef>
              <a:spcAft>
                <a:spcPts val="600"/>
              </a:spcAft>
            </a:pPr>
            <a:r>
              <a:rPr lang="en-US" sz="2000" b="1" kern="1200" dirty="0">
                <a:solidFill>
                  <a:schemeClr val="tx1"/>
                </a:solidFill>
                <a:latin typeface="+mn-lt"/>
                <a:ea typeface="+mn-ea"/>
                <a:cs typeface="+mn-cs"/>
                <a:sym typeface="Calibri"/>
              </a:rPr>
              <a:t>Illinois Green Economy Network</a:t>
            </a:r>
            <a:endParaRPr lang="en-US" sz="2000" kern="1200" dirty="0">
              <a:solidFill>
                <a:schemeClr val="tx1"/>
              </a:solidFill>
              <a:latin typeface="+mn-lt"/>
              <a:ea typeface="+mn-ea"/>
              <a:cs typeface="+mn-cs"/>
            </a:endParaRPr>
          </a:p>
        </p:txBody>
      </p:sp>
      <p:grpSp>
        <p:nvGrpSpPr>
          <p:cNvPr id="1031" name="Group 1030">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044" name="Rectangle 1043">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a:extLst>
              <a:ext uri="{FF2B5EF4-FFF2-40B4-BE49-F238E27FC236}">
                <a16:creationId xmlns:a16="http://schemas.microsoft.com/office/drawing/2014/main" id="{433DBB1C-4CCD-421E-8018-A43EB20831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386" y="976404"/>
            <a:ext cx="1744999" cy="2423442"/>
          </a:xfrm>
          <a:prstGeom prst="rect">
            <a:avLst/>
          </a:prstGeom>
          <a:noFill/>
          <a:extLst>
            <a:ext uri="{909E8E84-426E-40DD-AFC4-6F175D3DCCD1}">
              <a14:hiddenFill xmlns:a14="http://schemas.microsoft.com/office/drawing/2010/main">
                <a:solidFill>
                  <a:srgbClr val="FFFFFF"/>
                </a:solidFill>
              </a14:hiddenFill>
            </a:ext>
          </a:extLst>
        </p:spPr>
      </p:pic>
      <p:sp>
        <p:nvSpPr>
          <p:cNvPr id="116" name="Google Shape;116;p3"/>
          <p:cNvSpPr txBox="1"/>
          <p:nvPr/>
        </p:nvSpPr>
        <p:spPr>
          <a:xfrm>
            <a:off x="7268441" y="3480508"/>
            <a:ext cx="1794883" cy="461624"/>
          </a:xfrm>
          <a:prstGeom prst="rect">
            <a:avLst/>
          </a:prstGeom>
          <a:noFill/>
          <a:ln>
            <a:noFill/>
          </a:ln>
        </p:spPr>
        <p:txBody>
          <a:bodyPr spcFirstLastPara="1" wrap="square" lIns="91425" tIns="45700" rIns="91425" bIns="45700" anchor="t" anchorCtr="0">
            <a:spAutoFit/>
          </a:bodyPr>
          <a:lstStyle/>
          <a:p>
            <a:pPr algn="ctr"/>
            <a:r>
              <a:rPr lang="en-US" sz="1200" b="0" i="0" u="none" strike="noStrike" cap="none" dirty="0">
                <a:solidFill>
                  <a:schemeClr val="dk1"/>
                </a:solidFill>
                <a:latin typeface="Calibri"/>
                <a:ea typeface="Arial"/>
                <a:cs typeface="Calibri"/>
                <a:sym typeface="Calibri"/>
              </a:rPr>
              <a:t>David Husemoller, Executive Director</a:t>
            </a:r>
            <a:endParaRPr lang="en-US" sz="1200" dirty="0"/>
          </a:p>
        </p:txBody>
      </p:sp>
      <p:sp>
        <p:nvSpPr>
          <p:cNvPr id="120" name="Google Shape;120;p3"/>
          <p:cNvSpPr txBox="1"/>
          <p:nvPr/>
        </p:nvSpPr>
        <p:spPr>
          <a:xfrm>
            <a:off x="0" y="5219092"/>
            <a:ext cx="2073542" cy="461624"/>
          </a:xfrm>
          <a:prstGeom prst="rect">
            <a:avLst/>
          </a:prstGeom>
          <a:noFill/>
          <a:ln>
            <a:noFill/>
          </a:ln>
        </p:spPr>
        <p:txBody>
          <a:bodyPr spcFirstLastPara="1" wrap="square" lIns="91425" tIns="45700" rIns="91425" bIns="45700" anchor="t" anchorCtr="0">
            <a:spAutoFit/>
          </a:bodyPr>
          <a:lstStyle/>
          <a:p>
            <a:pPr algn="ctr"/>
            <a:r>
              <a:rPr lang="en-US" sz="1200" b="0" i="0" u="none" strike="noStrike" cap="none" dirty="0">
                <a:solidFill>
                  <a:schemeClr val="dk1"/>
                </a:solidFill>
                <a:latin typeface="Calibri"/>
                <a:ea typeface="Arial"/>
                <a:cs typeface="Calibri"/>
                <a:sym typeface="Calibri"/>
              </a:rPr>
              <a:t>Tim Gibson, </a:t>
            </a:r>
          </a:p>
          <a:p>
            <a:pPr algn="ctr"/>
            <a:r>
              <a:rPr lang="en-US" sz="1200" b="0" i="0" u="none" strike="noStrike" cap="none" dirty="0">
                <a:solidFill>
                  <a:schemeClr val="dk1"/>
                </a:solidFill>
                <a:latin typeface="Calibri"/>
                <a:ea typeface="Arial"/>
                <a:cs typeface="Calibri"/>
                <a:sym typeface="Calibri"/>
              </a:rPr>
              <a:t>Program Coordinator</a:t>
            </a:r>
            <a:endParaRPr lang="en-US" sz="1200" dirty="0"/>
          </a:p>
        </p:txBody>
      </p:sp>
      <p:sp>
        <p:nvSpPr>
          <p:cNvPr id="121" name="Google Shape;121;p3"/>
          <p:cNvSpPr txBox="1"/>
          <p:nvPr/>
        </p:nvSpPr>
        <p:spPr>
          <a:xfrm>
            <a:off x="2882156" y="5258723"/>
            <a:ext cx="1506673" cy="461624"/>
          </a:xfrm>
          <a:prstGeom prst="rect">
            <a:avLst/>
          </a:prstGeom>
          <a:noFill/>
          <a:ln>
            <a:noFill/>
          </a:ln>
        </p:spPr>
        <p:txBody>
          <a:bodyPr spcFirstLastPara="1" wrap="square" lIns="91425" tIns="45700" rIns="91425" bIns="45700" anchor="t" anchorCtr="0">
            <a:spAutoFit/>
          </a:bodyPr>
          <a:lstStyle/>
          <a:p>
            <a:pPr algn="ctr"/>
            <a:r>
              <a:rPr lang="en-US" sz="1200" b="0" i="0" u="none" strike="noStrike" cap="none" dirty="0">
                <a:solidFill>
                  <a:schemeClr val="dk1"/>
                </a:solidFill>
                <a:latin typeface="Calibri"/>
                <a:ea typeface="Arial"/>
                <a:cs typeface="Calibri"/>
                <a:sym typeface="Calibri"/>
              </a:rPr>
              <a:t>Brad McCormick, Program Coordinator</a:t>
            </a:r>
            <a:endParaRPr lang="en-US" sz="1200" dirty="0"/>
          </a:p>
        </p:txBody>
      </p:sp>
      <p:sp>
        <p:nvSpPr>
          <p:cNvPr id="122" name="Google Shape;122;p3"/>
          <p:cNvSpPr txBox="1"/>
          <p:nvPr/>
        </p:nvSpPr>
        <p:spPr>
          <a:xfrm>
            <a:off x="9406280" y="3480508"/>
            <a:ext cx="2234668" cy="646290"/>
          </a:xfrm>
          <a:prstGeom prst="rect">
            <a:avLst/>
          </a:prstGeom>
          <a:noFill/>
          <a:ln>
            <a:noFill/>
          </a:ln>
        </p:spPr>
        <p:txBody>
          <a:bodyPr spcFirstLastPara="1" wrap="square" lIns="91425" tIns="45700" rIns="91425" bIns="45700" anchor="t" anchorCtr="0">
            <a:spAutoFit/>
          </a:bodyPr>
          <a:lstStyle/>
          <a:p>
            <a:pPr algn="ctr"/>
            <a:r>
              <a:rPr lang="en-US" sz="1200" b="0" i="0" u="none" strike="noStrike" cap="none" dirty="0">
                <a:solidFill>
                  <a:schemeClr val="dk1"/>
                </a:solidFill>
                <a:latin typeface="Calibri"/>
                <a:ea typeface="Arial"/>
                <a:cs typeface="Calibri"/>
                <a:sym typeface="Calibri"/>
              </a:rPr>
              <a:t>Curt Rendall, EdD</a:t>
            </a:r>
          </a:p>
          <a:p>
            <a:pPr algn="ctr"/>
            <a:r>
              <a:rPr lang="en-US" sz="1200" b="0" i="0" u="none" strike="noStrike" cap="none" dirty="0">
                <a:solidFill>
                  <a:schemeClr val="dk1"/>
                </a:solidFill>
                <a:latin typeface="Calibri"/>
                <a:ea typeface="Arial"/>
                <a:cs typeface="Calibri"/>
                <a:sym typeface="Calibri"/>
              </a:rPr>
              <a:t>IGEN Grant Coach/Consultant</a:t>
            </a:r>
          </a:p>
          <a:p>
            <a:pPr marL="0" marR="0" lvl="0" indent="0" algn="ctr" rtl="0">
              <a:spcBef>
                <a:spcPts val="0"/>
              </a:spcBef>
              <a:spcAft>
                <a:spcPts val="0"/>
              </a:spcAft>
              <a:buNone/>
            </a:pPr>
            <a:endParaRPr sz="1200" dirty="0"/>
          </a:p>
        </p:txBody>
      </p:sp>
      <p:pic>
        <p:nvPicPr>
          <p:cNvPr id="124" name="Google Shape;124;p3"/>
          <p:cNvPicPr preferRelativeResize="0"/>
          <p:nvPr/>
        </p:nvPicPr>
        <p:blipFill rotWithShape="1">
          <a:blip r:embed="rId4">
            <a:alphaModFix/>
          </a:blip>
          <a:srcRect l="14306" t="4068" r="18047" b="14564"/>
          <a:stretch/>
        </p:blipFill>
        <p:spPr>
          <a:xfrm>
            <a:off x="7110561" y="980549"/>
            <a:ext cx="2065311" cy="2405389"/>
          </a:xfrm>
          <a:prstGeom prst="rect">
            <a:avLst/>
          </a:prstGeom>
          <a:noFill/>
          <a:ln>
            <a:noFill/>
          </a:ln>
        </p:spPr>
      </p:pic>
      <p:sp>
        <p:nvSpPr>
          <p:cNvPr id="125" name="Google Shape;125;p3"/>
          <p:cNvSpPr txBox="1"/>
          <p:nvPr/>
        </p:nvSpPr>
        <p:spPr>
          <a:xfrm>
            <a:off x="4858973" y="5192776"/>
            <a:ext cx="2228019" cy="553968"/>
          </a:xfrm>
          <a:prstGeom prst="rect">
            <a:avLst/>
          </a:prstGeom>
          <a:noFill/>
          <a:ln>
            <a:noFill/>
          </a:ln>
        </p:spPr>
        <p:txBody>
          <a:bodyPr spcFirstLastPara="1" wrap="square" lIns="91425" tIns="91425" rIns="91425" bIns="91425" anchor="t" anchorCtr="0">
            <a:spAutoFit/>
          </a:bodyPr>
          <a:lstStyle/>
          <a:p>
            <a:pPr algn="ctr"/>
            <a:r>
              <a:rPr lang="en-US" sz="1200" b="0" i="0" u="none" strike="noStrike" cap="none" dirty="0">
                <a:solidFill>
                  <a:schemeClr val="dk1"/>
                </a:solidFill>
                <a:latin typeface="Calibri"/>
                <a:ea typeface="Arial"/>
                <a:cs typeface="Calibri"/>
                <a:sym typeface="Calibri"/>
              </a:rPr>
              <a:t>Rob Hilgenbrink, Program Coordinator &amp; Financial Advisor</a:t>
            </a:r>
            <a:endParaRPr lang="en-US" sz="1200" dirty="0"/>
          </a:p>
        </p:txBody>
      </p:sp>
      <p:pic>
        <p:nvPicPr>
          <p:cNvPr id="126" name="Google Shape;126;p3"/>
          <p:cNvPicPr preferRelativeResize="0"/>
          <p:nvPr/>
        </p:nvPicPr>
        <p:blipFill>
          <a:blip r:embed="rId5">
            <a:alphaModFix/>
          </a:blip>
          <a:stretch>
            <a:fillRect/>
          </a:stretch>
        </p:blipFill>
        <p:spPr>
          <a:xfrm>
            <a:off x="240783" y="2857500"/>
            <a:ext cx="2073542" cy="2235200"/>
          </a:xfrm>
          <a:prstGeom prst="rect">
            <a:avLst/>
          </a:prstGeom>
          <a:noFill/>
          <a:ln>
            <a:noFill/>
          </a:ln>
        </p:spPr>
      </p:pic>
      <p:pic>
        <p:nvPicPr>
          <p:cNvPr id="127" name="Google Shape;127;p3"/>
          <p:cNvPicPr preferRelativeResize="0"/>
          <p:nvPr/>
        </p:nvPicPr>
        <p:blipFill rotWithShape="1">
          <a:blip r:embed="rId6">
            <a:alphaModFix/>
          </a:blip>
          <a:srcRect l="12456" r="20357"/>
          <a:stretch/>
        </p:blipFill>
        <p:spPr>
          <a:xfrm>
            <a:off x="5002985" y="2854290"/>
            <a:ext cx="1922500" cy="2235200"/>
          </a:xfrm>
          <a:prstGeom prst="rect">
            <a:avLst/>
          </a:prstGeom>
          <a:noFill/>
          <a:ln>
            <a:noFill/>
          </a:ln>
        </p:spPr>
      </p:pic>
      <p:pic>
        <p:nvPicPr>
          <p:cNvPr id="129" name="Google Shape;129;p3"/>
          <p:cNvPicPr preferRelativeResize="0"/>
          <p:nvPr/>
        </p:nvPicPr>
        <p:blipFill rotWithShape="1">
          <a:blip r:embed="rId7">
            <a:alphaModFix/>
          </a:blip>
          <a:srcRect b="22299"/>
          <a:stretch/>
        </p:blipFill>
        <p:spPr>
          <a:xfrm>
            <a:off x="2621884" y="2857500"/>
            <a:ext cx="2073542" cy="2275538"/>
          </a:xfrm>
          <a:prstGeom prst="rect">
            <a:avLst/>
          </a:prstGeom>
          <a:noFill/>
          <a:ln>
            <a:noFill/>
          </a:ln>
        </p:spPr>
      </p:pic>
      <p:pic>
        <p:nvPicPr>
          <p:cNvPr id="7" name="Picture 6" descr="A green text on a black background">
            <a:extLst>
              <a:ext uri="{FF2B5EF4-FFF2-40B4-BE49-F238E27FC236}">
                <a16:creationId xmlns:a16="http://schemas.microsoft.com/office/drawing/2014/main" id="{282554AD-F15E-E358-DC9D-D2BA11D20812}"/>
              </a:ext>
            </a:extLst>
          </p:cNvPr>
          <p:cNvPicPr>
            <a:picLocks noChangeAspect="1"/>
          </p:cNvPicPr>
          <p:nvPr/>
        </p:nvPicPr>
        <p:blipFill>
          <a:blip r:embed="rId8"/>
          <a:stretch>
            <a:fillRect/>
          </a:stretch>
        </p:blipFill>
        <p:spPr>
          <a:xfrm>
            <a:off x="0" y="-510556"/>
            <a:ext cx="6716484" cy="3896494"/>
          </a:xfrm>
          <a:prstGeom prst="rect">
            <a:avLst/>
          </a:prstGeom>
        </p:spPr>
      </p:pic>
      <p:pic>
        <p:nvPicPr>
          <p:cNvPr id="9" name="Google Shape;263;p23" descr="Logo">
            <a:extLst>
              <a:ext uri="{FF2B5EF4-FFF2-40B4-BE49-F238E27FC236}">
                <a16:creationId xmlns:a16="http://schemas.microsoft.com/office/drawing/2014/main" id="{60E2D27F-4754-4646-C28C-AAD7DC2E849E}"/>
              </a:ext>
            </a:extLst>
          </p:cNvPr>
          <p:cNvPicPr preferRelativeResize="0"/>
          <p:nvPr/>
        </p:nvPicPr>
        <p:blipFill rotWithShape="1">
          <a:blip r:embed="rId9">
            <a:alphaModFix/>
          </a:blip>
          <a:srcRect/>
          <a:stretch/>
        </p:blipFill>
        <p:spPr>
          <a:xfrm>
            <a:off x="7110561" y="4197851"/>
            <a:ext cx="4924753" cy="250410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7"/>
        <p:cNvGrpSpPr/>
        <p:nvPr/>
      </p:nvGrpSpPr>
      <p:grpSpPr>
        <a:xfrm>
          <a:off x="0" y="0"/>
          <a:ext cx="0" cy="0"/>
          <a:chOff x="0" y="0"/>
          <a:chExt cx="0" cy="0"/>
        </a:xfrm>
      </p:grpSpPr>
      <p:sp useBgFill="1">
        <p:nvSpPr>
          <p:cNvPr id="276" name="Rectangle 275">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Google Shape;268;p24"/>
          <p:cNvSpPr txBox="1">
            <a:spLocks noGrp="1"/>
          </p:cNvSpPr>
          <p:nvPr>
            <p:ph type="title"/>
          </p:nvPr>
        </p:nvSpPr>
        <p:spPr>
          <a:xfrm>
            <a:off x="216408" y="707840"/>
            <a:ext cx="4050792" cy="5436571"/>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ct val="36666"/>
              <a:buFont typeface="Arial"/>
              <a:buNone/>
            </a:pPr>
            <a:r>
              <a:rPr lang="en-US" sz="5400" b="1" dirty="0">
                <a:latin typeface="Trebuchet MS"/>
                <a:ea typeface="Trebuchet MS"/>
                <a:cs typeface="Trebuchet MS"/>
                <a:sym typeface="Trebuchet MS"/>
              </a:rPr>
              <a:t>Rev Up EV round 3 Colleges and IGEN Coaches</a:t>
            </a:r>
            <a:endParaRPr lang="en-US" sz="5400" dirty="0"/>
          </a:p>
        </p:txBody>
      </p:sp>
      <p:sp>
        <p:nvSpPr>
          <p:cNvPr id="278"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263;p23" descr="Logo&#10;&#10;Description automatically generated">
            <a:extLst>
              <a:ext uri="{FF2B5EF4-FFF2-40B4-BE49-F238E27FC236}">
                <a16:creationId xmlns:a16="http://schemas.microsoft.com/office/drawing/2014/main" id="{C23A79A9-344E-F4EB-ED68-F43530D2D394}"/>
              </a:ext>
            </a:extLst>
          </p:cNvPr>
          <p:cNvPicPr preferRelativeResize="0"/>
          <p:nvPr/>
        </p:nvPicPr>
        <p:blipFill rotWithShape="1">
          <a:blip r:embed="rId3">
            <a:alphaModFix/>
          </a:blip>
          <a:srcRect/>
          <a:stretch/>
        </p:blipFill>
        <p:spPr>
          <a:xfrm>
            <a:off x="8336281" y="406400"/>
            <a:ext cx="3855720" cy="1941924"/>
          </a:xfrm>
          <a:prstGeom prst="rect">
            <a:avLst/>
          </a:prstGeom>
          <a:noFill/>
          <a:ln>
            <a:noFill/>
          </a:ln>
        </p:spPr>
      </p:pic>
      <p:pic>
        <p:nvPicPr>
          <p:cNvPr id="7" name="Picture 6" descr="A green text on a black background">
            <a:extLst>
              <a:ext uri="{FF2B5EF4-FFF2-40B4-BE49-F238E27FC236}">
                <a16:creationId xmlns:a16="http://schemas.microsoft.com/office/drawing/2014/main" id="{DB75DB15-60D2-5C4F-5087-57F804D9D813}"/>
              </a:ext>
            </a:extLst>
          </p:cNvPr>
          <p:cNvPicPr>
            <a:picLocks noChangeAspect="1"/>
          </p:cNvPicPr>
          <p:nvPr/>
        </p:nvPicPr>
        <p:blipFill>
          <a:blip r:embed="rId4"/>
          <a:stretch>
            <a:fillRect/>
          </a:stretch>
        </p:blipFill>
        <p:spPr>
          <a:xfrm>
            <a:off x="4189410" y="-119009"/>
            <a:ext cx="4455714" cy="2584933"/>
          </a:xfrm>
          <a:prstGeom prst="rect">
            <a:avLst/>
          </a:prstGeom>
        </p:spPr>
      </p:pic>
      <p:graphicFrame>
        <p:nvGraphicFramePr>
          <p:cNvPr id="3" name="Table 2">
            <a:extLst>
              <a:ext uri="{FF2B5EF4-FFF2-40B4-BE49-F238E27FC236}">
                <a16:creationId xmlns:a16="http://schemas.microsoft.com/office/drawing/2014/main" id="{63AC9493-A6A6-3CF5-E346-E60988A9391E}"/>
              </a:ext>
            </a:extLst>
          </p:cNvPr>
          <p:cNvGraphicFramePr>
            <a:graphicFrameLocks noGrp="1"/>
          </p:cNvGraphicFramePr>
          <p:nvPr>
            <p:extLst>
              <p:ext uri="{D42A27DB-BD31-4B8C-83A1-F6EECF244321}">
                <p14:modId xmlns:p14="http://schemas.microsoft.com/office/powerpoint/2010/main" val="3540009258"/>
              </p:ext>
            </p:extLst>
          </p:nvPr>
        </p:nvGraphicFramePr>
        <p:xfrm>
          <a:off x="4636526" y="2465924"/>
          <a:ext cx="2844800" cy="1120140"/>
        </p:xfrm>
        <a:graphic>
          <a:graphicData uri="http://schemas.openxmlformats.org/drawingml/2006/table">
            <a:tbl>
              <a:tblPr>
                <a:tableStyleId>{96EE0B8B-7556-4AC9-A637-FB8417246F80}</a:tableStyleId>
              </a:tblPr>
              <a:tblGrid>
                <a:gridCol w="1181100">
                  <a:extLst>
                    <a:ext uri="{9D8B030D-6E8A-4147-A177-3AD203B41FA5}">
                      <a16:colId xmlns:a16="http://schemas.microsoft.com/office/drawing/2014/main" val="1575017122"/>
                    </a:ext>
                  </a:extLst>
                </a:gridCol>
                <a:gridCol w="1663700">
                  <a:extLst>
                    <a:ext uri="{9D8B030D-6E8A-4147-A177-3AD203B41FA5}">
                      <a16:colId xmlns:a16="http://schemas.microsoft.com/office/drawing/2014/main" val="365119807"/>
                    </a:ext>
                  </a:extLst>
                </a:gridCol>
              </a:tblGrid>
              <a:tr h="94396">
                <a:tc>
                  <a:txBody>
                    <a:bodyPr/>
                    <a:lstStyle/>
                    <a:p>
                      <a:pPr algn="l" fontAlgn="b"/>
                      <a:r>
                        <a:rPr lang="en-US" sz="1100" u="none" strike="noStrike">
                          <a:effectLst/>
                        </a:rPr>
                        <a:t>Tim Gibson</a:t>
                      </a:r>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John A. Logan – R1 &amp; </a:t>
                      </a:r>
                      <a:r>
                        <a:rPr lang="en-US" sz="1100" b="1" u="sng" strike="noStrike" dirty="0">
                          <a:effectLst/>
                        </a:rPr>
                        <a:t>R3</a:t>
                      </a:r>
                      <a:endParaRPr lang="en-US" sz="11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88728620"/>
                  </a:ext>
                </a:extLst>
              </a:tr>
              <a:tr h="190500">
                <a:tc>
                  <a:txBody>
                    <a:bodyPr/>
                    <a:lstStyle/>
                    <a:p>
                      <a:pPr algn="l" fontAlgn="b"/>
                      <a:r>
                        <a:rPr lang="en-US" sz="1100" u="none" strike="noStrike">
                          <a:effectLst/>
                        </a:rPr>
                        <a:t> </a:t>
                      </a:r>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Illinois Valley – R2</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206405034"/>
                  </a:ext>
                </a:extLst>
              </a:tr>
              <a:tr h="190500">
                <a:tc>
                  <a:txBody>
                    <a:bodyPr/>
                    <a:lstStyle/>
                    <a:p>
                      <a:pPr algn="l" fontAlgn="b"/>
                      <a:r>
                        <a:rPr lang="en-US" sz="1100" u="none" strike="noStrike">
                          <a:effectLst/>
                        </a:rPr>
                        <a:t> </a:t>
                      </a:r>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Kaskaskia – R1 &amp; </a:t>
                      </a:r>
                      <a:r>
                        <a:rPr lang="en-US" sz="1100" b="1" i="0" u="sng" strike="noStrike" cap="none" dirty="0">
                          <a:solidFill>
                            <a:srgbClr val="000000"/>
                          </a:solidFill>
                          <a:effectLst/>
                          <a:latin typeface="Arial"/>
                          <a:cs typeface="Arial"/>
                          <a:sym typeface="Arial"/>
                        </a:rPr>
                        <a:t>R3</a:t>
                      </a:r>
                    </a:p>
                  </a:txBody>
                  <a:tcPr marL="0" marR="0" marT="0" marB="0" anchor="b"/>
                </a:tc>
                <a:extLst>
                  <a:ext uri="{0D108BD9-81ED-4DB2-BD59-A6C34878D82A}">
                    <a16:rowId xmlns:a16="http://schemas.microsoft.com/office/drawing/2014/main" val="338337382"/>
                  </a:ext>
                </a:extLst>
              </a:tr>
              <a:tr h="190500">
                <a:tc>
                  <a:txBody>
                    <a:bodyPr/>
                    <a:lstStyle/>
                    <a:p>
                      <a:pPr algn="l" fontAlgn="b"/>
                      <a:r>
                        <a:rPr lang="en-US" sz="1100" u="none" strike="noStrike">
                          <a:effectLst/>
                        </a:rPr>
                        <a:t> </a:t>
                      </a:r>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Rend Lake – R1 &amp; </a:t>
                      </a:r>
                      <a:r>
                        <a:rPr lang="en-US" sz="1100" b="1" u="sng" strike="noStrike" dirty="0">
                          <a:effectLst/>
                        </a:rPr>
                        <a:t>R3</a:t>
                      </a:r>
                      <a:endParaRPr lang="en-US" sz="11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993710570"/>
                  </a:ext>
                </a:extLst>
              </a:tr>
              <a:tr h="190500">
                <a:tc>
                  <a:txBody>
                    <a:bodyPr/>
                    <a:lstStyle/>
                    <a:p>
                      <a:pPr algn="l" fontAlgn="b"/>
                      <a:r>
                        <a:rPr lang="en-US" sz="1100" u="none" strike="noStrike" dirty="0">
                          <a:effectLst/>
                        </a:rPr>
                        <a:t> </a:t>
                      </a:r>
                      <a:endParaRPr lang="en-US" sz="1100" b="0"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Richland – R1</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632299763"/>
                  </a:ext>
                </a:extLst>
              </a:tr>
              <a:tr h="190500">
                <a:tc>
                  <a:txBody>
                    <a:bodyPr/>
                    <a:lstStyle/>
                    <a:p>
                      <a:pPr algn="l" fontAlgn="b"/>
                      <a:r>
                        <a:rPr lang="en-US" sz="1100" u="none" strike="noStrike" dirty="0">
                          <a:effectLst/>
                        </a:rPr>
                        <a:t> </a:t>
                      </a:r>
                      <a:endParaRPr lang="en-US" sz="1100" b="0"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Rock Valley – R1 &amp; </a:t>
                      </a:r>
                      <a:r>
                        <a:rPr lang="en-US" sz="1100" b="1" i="0" u="sng" strike="noStrike" cap="none" dirty="0">
                          <a:solidFill>
                            <a:srgbClr val="000000"/>
                          </a:solidFill>
                          <a:effectLst/>
                          <a:latin typeface="Arial"/>
                          <a:cs typeface="Arial"/>
                          <a:sym typeface="Arial"/>
                        </a:rPr>
                        <a:t>R3</a:t>
                      </a:r>
                    </a:p>
                  </a:txBody>
                  <a:tcPr marL="0" marR="0" marT="0" marB="0" anchor="b"/>
                </a:tc>
                <a:extLst>
                  <a:ext uri="{0D108BD9-81ED-4DB2-BD59-A6C34878D82A}">
                    <a16:rowId xmlns:a16="http://schemas.microsoft.com/office/drawing/2014/main" val="1631238003"/>
                  </a:ext>
                </a:extLst>
              </a:tr>
            </a:tbl>
          </a:graphicData>
        </a:graphic>
      </p:graphicFrame>
      <p:graphicFrame>
        <p:nvGraphicFramePr>
          <p:cNvPr id="5" name="Table 4">
            <a:extLst>
              <a:ext uri="{FF2B5EF4-FFF2-40B4-BE49-F238E27FC236}">
                <a16:creationId xmlns:a16="http://schemas.microsoft.com/office/drawing/2014/main" id="{E20580E2-754C-B61B-6D9A-E495EBCDE4B7}"/>
              </a:ext>
            </a:extLst>
          </p:cNvPr>
          <p:cNvGraphicFramePr>
            <a:graphicFrameLocks noGrp="1"/>
          </p:cNvGraphicFramePr>
          <p:nvPr>
            <p:extLst>
              <p:ext uri="{D42A27DB-BD31-4B8C-83A1-F6EECF244321}">
                <p14:modId xmlns:p14="http://schemas.microsoft.com/office/powerpoint/2010/main" val="554094403"/>
              </p:ext>
            </p:extLst>
          </p:nvPr>
        </p:nvGraphicFramePr>
        <p:xfrm>
          <a:off x="8100319" y="3750209"/>
          <a:ext cx="2844800" cy="1143000"/>
        </p:xfrm>
        <a:graphic>
          <a:graphicData uri="http://schemas.openxmlformats.org/drawingml/2006/table">
            <a:tbl>
              <a:tblPr>
                <a:tableStyleId>{96EE0B8B-7556-4AC9-A637-FB8417246F80}</a:tableStyleId>
              </a:tblPr>
              <a:tblGrid>
                <a:gridCol w="1181100">
                  <a:extLst>
                    <a:ext uri="{9D8B030D-6E8A-4147-A177-3AD203B41FA5}">
                      <a16:colId xmlns:a16="http://schemas.microsoft.com/office/drawing/2014/main" val="1994590004"/>
                    </a:ext>
                  </a:extLst>
                </a:gridCol>
                <a:gridCol w="1663700">
                  <a:extLst>
                    <a:ext uri="{9D8B030D-6E8A-4147-A177-3AD203B41FA5}">
                      <a16:colId xmlns:a16="http://schemas.microsoft.com/office/drawing/2014/main" val="3256878818"/>
                    </a:ext>
                  </a:extLst>
                </a:gridCol>
              </a:tblGrid>
              <a:tr h="190500">
                <a:tc>
                  <a:txBody>
                    <a:bodyPr/>
                    <a:lstStyle/>
                    <a:p>
                      <a:pPr algn="l" fontAlgn="b"/>
                      <a:r>
                        <a:rPr lang="en-US" sz="1100" u="none" strike="noStrike" dirty="0">
                          <a:effectLst/>
                        </a:rPr>
                        <a:t>Brad McCormick</a:t>
                      </a:r>
                      <a:endParaRPr lang="en-US" sz="11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Danville Area CC – R1</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591816345"/>
                  </a:ext>
                </a:extLst>
              </a:tr>
              <a:tr h="190500">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Illinois Central – R2 &amp; </a:t>
                      </a:r>
                      <a:r>
                        <a:rPr lang="en-US" sz="1100" b="1" u="sng" strike="noStrike" dirty="0">
                          <a:effectLst/>
                        </a:rPr>
                        <a:t>R3</a:t>
                      </a:r>
                      <a:endParaRPr lang="en-US" sz="11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950167577"/>
                  </a:ext>
                </a:extLst>
              </a:tr>
              <a:tr h="190500">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Kishwaukee – R1 &amp; </a:t>
                      </a:r>
                      <a:r>
                        <a:rPr lang="en-US" sz="1100" b="1" u="sng" strike="noStrike" dirty="0">
                          <a:effectLst/>
                        </a:rPr>
                        <a:t>R3</a:t>
                      </a:r>
                      <a:endParaRPr lang="en-US" sz="11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130615051"/>
                  </a:ext>
                </a:extLst>
              </a:tr>
              <a:tr h="190500">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Morton – R1</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046470168"/>
                  </a:ext>
                </a:extLst>
              </a:tr>
              <a:tr h="190500">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Parkland – R1</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841060653"/>
                  </a:ext>
                </a:extLst>
              </a:tr>
              <a:tr h="190500">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Shawnee – R2</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522443033"/>
                  </a:ext>
                </a:extLst>
              </a:tr>
            </a:tbl>
          </a:graphicData>
        </a:graphic>
      </p:graphicFrame>
      <p:graphicFrame>
        <p:nvGraphicFramePr>
          <p:cNvPr id="6" name="Table 5">
            <a:extLst>
              <a:ext uri="{FF2B5EF4-FFF2-40B4-BE49-F238E27FC236}">
                <a16:creationId xmlns:a16="http://schemas.microsoft.com/office/drawing/2014/main" id="{26F5D927-45A6-4C37-ED8B-F4A23CE9E206}"/>
              </a:ext>
            </a:extLst>
          </p:cNvPr>
          <p:cNvGraphicFramePr>
            <a:graphicFrameLocks noGrp="1"/>
          </p:cNvGraphicFramePr>
          <p:nvPr>
            <p:extLst>
              <p:ext uri="{D42A27DB-BD31-4B8C-83A1-F6EECF244321}">
                <p14:modId xmlns:p14="http://schemas.microsoft.com/office/powerpoint/2010/main" val="4206572598"/>
              </p:ext>
            </p:extLst>
          </p:nvPr>
        </p:nvGraphicFramePr>
        <p:xfrm>
          <a:off x="4645687" y="5607838"/>
          <a:ext cx="2844800" cy="1310688"/>
        </p:xfrm>
        <a:graphic>
          <a:graphicData uri="http://schemas.openxmlformats.org/drawingml/2006/table">
            <a:tbl>
              <a:tblPr>
                <a:tableStyleId>{96EE0B8B-7556-4AC9-A637-FB8417246F80}</a:tableStyleId>
              </a:tblPr>
              <a:tblGrid>
                <a:gridCol w="1181100">
                  <a:extLst>
                    <a:ext uri="{9D8B030D-6E8A-4147-A177-3AD203B41FA5}">
                      <a16:colId xmlns:a16="http://schemas.microsoft.com/office/drawing/2014/main" val="2166157327"/>
                    </a:ext>
                  </a:extLst>
                </a:gridCol>
                <a:gridCol w="1663700">
                  <a:extLst>
                    <a:ext uri="{9D8B030D-6E8A-4147-A177-3AD203B41FA5}">
                      <a16:colId xmlns:a16="http://schemas.microsoft.com/office/drawing/2014/main" val="3859061709"/>
                    </a:ext>
                  </a:extLst>
                </a:gridCol>
              </a:tblGrid>
              <a:tr h="184150">
                <a:tc>
                  <a:txBody>
                    <a:bodyPr/>
                    <a:lstStyle/>
                    <a:p>
                      <a:pPr algn="l" fontAlgn="b"/>
                      <a:r>
                        <a:rPr lang="en-US" sz="1100" u="none" strike="noStrike">
                          <a:effectLst/>
                        </a:rPr>
                        <a:t>Curt Rendall</a:t>
                      </a:r>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College of Lake County – R1 &amp; R3</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761585221"/>
                  </a:ext>
                </a:extLst>
              </a:tr>
              <a:tr h="190500">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Kankakee – R1</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156960672"/>
                  </a:ext>
                </a:extLst>
              </a:tr>
              <a:tr h="232458">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Lake Land – R1 &amp; R3</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212104142"/>
                  </a:ext>
                </a:extLst>
              </a:tr>
              <a:tr h="184150">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Moraine Valley – R1 &amp; R3</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719347371"/>
                  </a:ext>
                </a:extLst>
              </a:tr>
              <a:tr h="184150">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Prairie State – R1</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565498953"/>
                  </a:ext>
                </a:extLst>
              </a:tr>
              <a:tr h="184150">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Southeastern – R1 &amp; R3</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519597127"/>
                  </a:ext>
                </a:extLst>
              </a:tr>
            </a:tbl>
          </a:graphicData>
        </a:graphic>
      </p:graphicFrame>
      <p:graphicFrame>
        <p:nvGraphicFramePr>
          <p:cNvPr id="8" name="Table 7">
            <a:extLst>
              <a:ext uri="{FF2B5EF4-FFF2-40B4-BE49-F238E27FC236}">
                <a16:creationId xmlns:a16="http://schemas.microsoft.com/office/drawing/2014/main" id="{EAD3F87B-D9AE-58B2-D1E6-12154A53D6EA}"/>
              </a:ext>
            </a:extLst>
          </p:cNvPr>
          <p:cNvGraphicFramePr>
            <a:graphicFrameLocks noGrp="1"/>
          </p:cNvGraphicFramePr>
          <p:nvPr>
            <p:extLst>
              <p:ext uri="{D42A27DB-BD31-4B8C-83A1-F6EECF244321}">
                <p14:modId xmlns:p14="http://schemas.microsoft.com/office/powerpoint/2010/main" val="3810856276"/>
              </p:ext>
            </p:extLst>
          </p:nvPr>
        </p:nvGraphicFramePr>
        <p:xfrm>
          <a:off x="4636526" y="3699297"/>
          <a:ext cx="2844800" cy="1703070"/>
        </p:xfrm>
        <a:graphic>
          <a:graphicData uri="http://schemas.openxmlformats.org/drawingml/2006/table">
            <a:tbl>
              <a:tblPr>
                <a:tableStyleId>{96EE0B8B-7556-4AC9-A637-FB8417246F80}</a:tableStyleId>
              </a:tblPr>
              <a:tblGrid>
                <a:gridCol w="1181100">
                  <a:extLst>
                    <a:ext uri="{9D8B030D-6E8A-4147-A177-3AD203B41FA5}">
                      <a16:colId xmlns:a16="http://schemas.microsoft.com/office/drawing/2014/main" val="1226053796"/>
                    </a:ext>
                  </a:extLst>
                </a:gridCol>
                <a:gridCol w="1663700">
                  <a:extLst>
                    <a:ext uri="{9D8B030D-6E8A-4147-A177-3AD203B41FA5}">
                      <a16:colId xmlns:a16="http://schemas.microsoft.com/office/drawing/2014/main" val="677249109"/>
                    </a:ext>
                  </a:extLst>
                </a:gridCol>
              </a:tblGrid>
              <a:tr h="177800">
                <a:tc>
                  <a:txBody>
                    <a:bodyPr/>
                    <a:lstStyle/>
                    <a:p>
                      <a:pPr algn="l" fontAlgn="b"/>
                      <a:r>
                        <a:rPr lang="en-US" sz="1100" u="none" strike="noStrike">
                          <a:effectLst/>
                        </a:rPr>
                        <a:t>David Husemoller</a:t>
                      </a:r>
                      <a:endParaRPr lang="en-US" sz="1100" b="1"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Daley @ CCC – R1 &amp; </a:t>
                      </a:r>
                      <a:r>
                        <a:rPr lang="en-US" sz="1100" b="1" i="0" u="sng" strike="noStrike" cap="none" dirty="0">
                          <a:solidFill>
                            <a:srgbClr val="000000"/>
                          </a:solidFill>
                          <a:effectLst/>
                          <a:latin typeface="Arial"/>
                          <a:cs typeface="Arial"/>
                          <a:sym typeface="Arial"/>
                        </a:rPr>
                        <a:t>R3</a:t>
                      </a:r>
                    </a:p>
                  </a:txBody>
                  <a:tcPr marL="0" marR="0" marT="0" marB="0" anchor="b"/>
                </a:tc>
                <a:extLst>
                  <a:ext uri="{0D108BD9-81ED-4DB2-BD59-A6C34878D82A}">
                    <a16:rowId xmlns:a16="http://schemas.microsoft.com/office/drawing/2014/main" val="2407771559"/>
                  </a:ext>
                </a:extLst>
              </a:tr>
              <a:tr h="177800">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Kennedy King @ CCC – R1 &amp; </a:t>
                      </a:r>
                      <a:r>
                        <a:rPr lang="en-US" sz="1100" b="1" u="sng" strike="noStrike" dirty="0">
                          <a:effectLst/>
                        </a:rPr>
                        <a:t>R3</a:t>
                      </a:r>
                      <a:endParaRPr lang="en-US" sz="11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611997359"/>
                  </a:ext>
                </a:extLst>
              </a:tr>
              <a:tr h="177800">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Olive Harvey @ CCC – R1 &amp; </a:t>
                      </a:r>
                      <a:r>
                        <a:rPr lang="en-US" sz="1100" b="1" u="sng" strike="noStrike" dirty="0">
                          <a:effectLst/>
                        </a:rPr>
                        <a:t>R3</a:t>
                      </a:r>
                      <a:endParaRPr lang="en-US" sz="11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871582628"/>
                  </a:ext>
                </a:extLst>
              </a:tr>
              <a:tr h="177800">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Truman @ CCC – R1 &amp; </a:t>
                      </a:r>
                      <a:r>
                        <a:rPr lang="en-US" sz="1100" b="1" u="sng" strike="noStrike" dirty="0">
                          <a:effectLst/>
                        </a:rPr>
                        <a:t>R3</a:t>
                      </a:r>
                      <a:endParaRPr lang="en-US" sz="11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178945446"/>
                  </a:ext>
                </a:extLst>
              </a:tr>
              <a:tr h="213889">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McHenry County College – R1</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551148346"/>
                  </a:ext>
                </a:extLst>
              </a:tr>
              <a:tr h="184150">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Oakton – R1 &amp; </a:t>
                      </a:r>
                      <a:r>
                        <a:rPr lang="en-US" sz="1100" b="1" u="sng" strike="noStrike" dirty="0">
                          <a:effectLst/>
                        </a:rPr>
                        <a:t>R3</a:t>
                      </a:r>
                      <a:endParaRPr lang="en-US" sz="11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96919881"/>
                  </a:ext>
                </a:extLst>
              </a:tr>
            </a:tbl>
          </a:graphicData>
        </a:graphic>
      </p:graphicFrame>
      <p:graphicFrame>
        <p:nvGraphicFramePr>
          <p:cNvPr id="10" name="Table 9">
            <a:extLst>
              <a:ext uri="{FF2B5EF4-FFF2-40B4-BE49-F238E27FC236}">
                <a16:creationId xmlns:a16="http://schemas.microsoft.com/office/drawing/2014/main" id="{39E8EA2D-8D40-1120-91BE-1C682901D84D}"/>
              </a:ext>
            </a:extLst>
          </p:cNvPr>
          <p:cNvGraphicFramePr>
            <a:graphicFrameLocks noGrp="1"/>
          </p:cNvGraphicFramePr>
          <p:nvPr>
            <p:extLst>
              <p:ext uri="{D42A27DB-BD31-4B8C-83A1-F6EECF244321}">
                <p14:modId xmlns:p14="http://schemas.microsoft.com/office/powerpoint/2010/main" val="282132447"/>
              </p:ext>
            </p:extLst>
          </p:nvPr>
        </p:nvGraphicFramePr>
        <p:xfrm>
          <a:off x="8100319" y="2465924"/>
          <a:ext cx="2844800" cy="1168825"/>
        </p:xfrm>
        <a:graphic>
          <a:graphicData uri="http://schemas.openxmlformats.org/drawingml/2006/table">
            <a:tbl>
              <a:tblPr>
                <a:tableStyleId>{96EE0B8B-7556-4AC9-A637-FB8417246F80}</a:tableStyleId>
              </a:tblPr>
              <a:tblGrid>
                <a:gridCol w="1181100">
                  <a:extLst>
                    <a:ext uri="{9D8B030D-6E8A-4147-A177-3AD203B41FA5}">
                      <a16:colId xmlns:a16="http://schemas.microsoft.com/office/drawing/2014/main" val="4024999889"/>
                    </a:ext>
                  </a:extLst>
                </a:gridCol>
                <a:gridCol w="1663700">
                  <a:extLst>
                    <a:ext uri="{9D8B030D-6E8A-4147-A177-3AD203B41FA5}">
                      <a16:colId xmlns:a16="http://schemas.microsoft.com/office/drawing/2014/main" val="2136901068"/>
                    </a:ext>
                  </a:extLst>
                </a:gridCol>
              </a:tblGrid>
              <a:tr h="53535">
                <a:tc>
                  <a:txBody>
                    <a:bodyPr/>
                    <a:lstStyle/>
                    <a:p>
                      <a:pPr algn="l" fontAlgn="b"/>
                      <a:r>
                        <a:rPr lang="en-US" sz="1100" u="none" strike="noStrike" dirty="0">
                          <a:effectLst/>
                        </a:rPr>
                        <a:t>Robert Hilgenbrink</a:t>
                      </a:r>
                      <a:endParaRPr lang="en-US" sz="1100" b="1"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College of DuPage – R1</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056089761"/>
                  </a:ext>
                </a:extLst>
              </a:tr>
              <a:tr h="200237">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Heartland – R1 &amp; </a:t>
                      </a:r>
                      <a:r>
                        <a:rPr lang="en-US" sz="1100" b="1" u="sng" strike="noStrike" dirty="0">
                          <a:effectLst/>
                        </a:rPr>
                        <a:t>R3</a:t>
                      </a:r>
                      <a:endParaRPr lang="en-US" sz="11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781231619"/>
                  </a:ext>
                </a:extLst>
              </a:tr>
              <a:tr h="200237">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Joliet – R1</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4160453733"/>
                  </a:ext>
                </a:extLst>
              </a:tr>
              <a:tr h="200237">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John Wood – R2</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911130782"/>
                  </a:ext>
                </a:extLst>
              </a:tr>
              <a:tr h="200237">
                <a:tc>
                  <a:txBody>
                    <a:bodyPr/>
                    <a:lstStyle/>
                    <a:p>
                      <a:pPr algn="l" fontAlgn="b"/>
                      <a:endParaRPr lang="en-US" sz="1100" b="0" i="0" u="none" strike="noStrike">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Triton – R1 &amp; </a:t>
                      </a:r>
                      <a:r>
                        <a:rPr lang="en-US" sz="1100" b="1" u="sng" strike="noStrike" dirty="0">
                          <a:effectLst/>
                        </a:rPr>
                        <a:t>R3</a:t>
                      </a:r>
                      <a:endParaRPr lang="en-US" sz="11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137170683"/>
                  </a:ext>
                </a:extLst>
              </a:tr>
              <a:tr h="200237">
                <a:tc>
                  <a:txBody>
                    <a:bodyPr/>
                    <a:lstStyle/>
                    <a:p>
                      <a:pPr algn="l" fontAlgn="b"/>
                      <a:endParaRPr lang="en-US" sz="1100" b="0" i="0" u="none" strike="noStrike" dirty="0">
                        <a:solidFill>
                          <a:srgbClr val="000000"/>
                        </a:solidFill>
                        <a:effectLst/>
                        <a:latin typeface="Times New Roman" panose="02020603050405020304" pitchFamily="18" charset="0"/>
                      </a:endParaRPr>
                    </a:p>
                  </a:txBody>
                  <a:tcPr marL="0" marR="0" marT="0" marB="0" anchor="b"/>
                </a:tc>
                <a:tc>
                  <a:txBody>
                    <a:bodyPr/>
                    <a:lstStyle/>
                    <a:p>
                      <a:pPr algn="l" fontAlgn="b"/>
                      <a:r>
                        <a:rPr lang="en-US" sz="1100" u="none" strike="noStrike" dirty="0">
                          <a:effectLst/>
                        </a:rPr>
                        <a:t>Waubonsee – R2</a:t>
                      </a:r>
                      <a:endParaRPr lang="en-US" sz="1100" b="0"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560297787"/>
                  </a:ext>
                </a:extLst>
              </a:tr>
            </a:tbl>
          </a:graphicData>
        </a:graphic>
      </p:graphicFrame>
      <p:graphicFrame>
        <p:nvGraphicFramePr>
          <p:cNvPr id="11" name="Table 10">
            <a:extLst>
              <a:ext uri="{FF2B5EF4-FFF2-40B4-BE49-F238E27FC236}">
                <a16:creationId xmlns:a16="http://schemas.microsoft.com/office/drawing/2014/main" id="{E0EF784C-5E51-5E46-3F6B-C0AE2A2C05A9}"/>
              </a:ext>
            </a:extLst>
          </p:cNvPr>
          <p:cNvGraphicFramePr>
            <a:graphicFrameLocks noGrp="1"/>
          </p:cNvGraphicFramePr>
          <p:nvPr>
            <p:extLst>
              <p:ext uri="{D42A27DB-BD31-4B8C-83A1-F6EECF244321}">
                <p14:modId xmlns:p14="http://schemas.microsoft.com/office/powerpoint/2010/main" val="1084205197"/>
              </p:ext>
            </p:extLst>
          </p:nvPr>
        </p:nvGraphicFramePr>
        <p:xfrm>
          <a:off x="8100319" y="5196983"/>
          <a:ext cx="1282939" cy="494116"/>
        </p:xfrm>
        <a:graphic>
          <a:graphicData uri="http://schemas.openxmlformats.org/drawingml/2006/table">
            <a:tbl>
              <a:tblPr>
                <a:tableStyleId>{96EE0B8B-7556-4AC9-A637-FB8417246F80}</a:tableStyleId>
              </a:tblPr>
              <a:tblGrid>
                <a:gridCol w="1282939">
                  <a:extLst>
                    <a:ext uri="{9D8B030D-6E8A-4147-A177-3AD203B41FA5}">
                      <a16:colId xmlns:a16="http://schemas.microsoft.com/office/drawing/2014/main" val="2921389425"/>
                    </a:ext>
                  </a:extLst>
                </a:gridCol>
              </a:tblGrid>
              <a:tr h="227526">
                <a:tc>
                  <a:txBody>
                    <a:bodyPr/>
                    <a:lstStyle/>
                    <a:p>
                      <a:pPr algn="l" fontAlgn="b"/>
                      <a:r>
                        <a:rPr lang="en-US" sz="1100" u="none" strike="noStrike" dirty="0">
                          <a:effectLst/>
                        </a:rPr>
                        <a:t>Elgin – </a:t>
                      </a:r>
                      <a:r>
                        <a:rPr lang="en-US" sz="1100" b="1" u="sng" strike="noStrike" dirty="0">
                          <a:effectLst/>
                        </a:rPr>
                        <a:t>R3</a:t>
                      </a:r>
                      <a:endParaRPr lang="en-US" sz="11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829484566"/>
                  </a:ext>
                </a:extLst>
              </a:tr>
              <a:tr h="266590">
                <a:tc>
                  <a:txBody>
                    <a:bodyPr/>
                    <a:lstStyle/>
                    <a:p>
                      <a:pPr algn="l" fontAlgn="b"/>
                      <a:r>
                        <a:rPr lang="en-US" sz="1100" u="none" strike="noStrike" dirty="0">
                          <a:effectLst/>
                        </a:rPr>
                        <a:t>Lincoln Land – </a:t>
                      </a:r>
                      <a:r>
                        <a:rPr lang="en-US" sz="1100" b="1" u="sng" strike="noStrike" dirty="0">
                          <a:effectLst/>
                        </a:rPr>
                        <a:t>R3</a:t>
                      </a:r>
                      <a:endParaRPr lang="en-US" sz="1100" b="1" i="0" u="sng"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318983703"/>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5"/>
        <p:cNvGrpSpPr/>
        <p:nvPr/>
      </p:nvGrpSpPr>
      <p:grpSpPr>
        <a:xfrm>
          <a:off x="0" y="0"/>
          <a:ext cx="0" cy="0"/>
          <a:chOff x="0" y="0"/>
          <a:chExt cx="0" cy="0"/>
        </a:xfrm>
      </p:grpSpPr>
      <p:sp useBgFill="1">
        <p:nvSpPr>
          <p:cNvPr id="295" name="Rectangle 28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ectangle 28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Rectangle 28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8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Google Shape;276;p13"/>
          <p:cNvSpPr txBox="1">
            <a:spLocks noGrp="1"/>
          </p:cNvSpPr>
          <p:nvPr>
            <p:ph type="title"/>
          </p:nvPr>
        </p:nvSpPr>
        <p:spPr>
          <a:xfrm>
            <a:off x="5044578" y="-84657"/>
            <a:ext cx="7123481" cy="2688208"/>
          </a:xfrm>
          <a:prstGeom prst="rect">
            <a:avLst/>
          </a:prstGeom>
        </p:spPr>
        <p:txBody>
          <a:bodyPr spcFirstLastPara="1" lIns="91425" tIns="45700" rIns="91425" bIns="45700" anchor="ctr" anchorCtr="0">
            <a:normAutofit/>
          </a:bodyPr>
          <a:lstStyle/>
          <a:p>
            <a:pPr marL="0" lvl="0" indent="0" rtl="0">
              <a:spcBef>
                <a:spcPts val="0"/>
              </a:spcBef>
              <a:spcAft>
                <a:spcPts val="0"/>
              </a:spcAft>
              <a:buClr>
                <a:schemeClr val="dk1"/>
              </a:buClr>
              <a:buSzPts val="4400"/>
              <a:buFont typeface="Calibri"/>
              <a:buNone/>
            </a:pPr>
            <a:r>
              <a:rPr lang="en-US" sz="4000" dirty="0">
                <a:solidFill>
                  <a:srgbClr val="FFFFFF"/>
                </a:solidFill>
              </a:rPr>
              <a:t>IGEN Coordinated Professional Development</a:t>
            </a:r>
          </a:p>
        </p:txBody>
      </p:sp>
      <p:pic>
        <p:nvPicPr>
          <p:cNvPr id="2" name="Picture 1" descr="A green text on a black background">
            <a:extLst>
              <a:ext uri="{FF2B5EF4-FFF2-40B4-BE49-F238E27FC236}">
                <a16:creationId xmlns:a16="http://schemas.microsoft.com/office/drawing/2014/main" id="{41C3630B-BA85-9CC1-5BAA-DA4991EC73B0}"/>
              </a:ext>
            </a:extLst>
          </p:cNvPr>
          <p:cNvPicPr>
            <a:picLocks noChangeAspect="1"/>
          </p:cNvPicPr>
          <p:nvPr/>
        </p:nvPicPr>
        <p:blipFill>
          <a:blip r:embed="rId4"/>
          <a:stretch>
            <a:fillRect/>
          </a:stretch>
        </p:blipFill>
        <p:spPr>
          <a:xfrm>
            <a:off x="-190502" y="-453016"/>
            <a:ext cx="5235079" cy="3037073"/>
          </a:xfrm>
          <a:prstGeom prst="rect">
            <a:avLst/>
          </a:prstGeom>
        </p:spPr>
      </p:pic>
      <p:sp>
        <p:nvSpPr>
          <p:cNvPr id="3" name="Rectangle 2" descr="High Voltage">
            <a:extLst>
              <a:ext uri="{FF2B5EF4-FFF2-40B4-BE49-F238E27FC236}">
                <a16:creationId xmlns:a16="http://schemas.microsoft.com/office/drawing/2014/main" id="{1CF8FB9C-77C3-CCD6-3A89-D0D23A4C2DAE}"/>
              </a:ext>
            </a:extLst>
          </p:cNvPr>
          <p:cNvSpPr/>
          <p:nvPr/>
        </p:nvSpPr>
        <p:spPr>
          <a:xfrm>
            <a:off x="1098755" y="2999451"/>
            <a:ext cx="1270078" cy="121088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grpSp>
        <p:nvGrpSpPr>
          <p:cNvPr id="4" name="Group 3">
            <a:extLst>
              <a:ext uri="{FF2B5EF4-FFF2-40B4-BE49-F238E27FC236}">
                <a16:creationId xmlns:a16="http://schemas.microsoft.com/office/drawing/2014/main" id="{49A4E0F3-ECA3-CB8C-8AA5-BF3972CC2C3E}"/>
              </a:ext>
            </a:extLst>
          </p:cNvPr>
          <p:cNvGrpSpPr/>
          <p:nvPr/>
        </p:nvGrpSpPr>
        <p:grpSpPr>
          <a:xfrm>
            <a:off x="457199" y="4334897"/>
            <a:ext cx="2980592" cy="243917"/>
            <a:chOff x="-207687" y="2758088"/>
            <a:chExt cx="4038775" cy="985458"/>
          </a:xfrm>
        </p:grpSpPr>
        <p:sp>
          <p:nvSpPr>
            <p:cNvPr id="5" name="Rectangle 4">
              <a:extLst>
                <a:ext uri="{FF2B5EF4-FFF2-40B4-BE49-F238E27FC236}">
                  <a16:creationId xmlns:a16="http://schemas.microsoft.com/office/drawing/2014/main" id="{87FAE393-AD34-6F84-6656-AAF8E30E8FCE}"/>
                </a:ext>
              </a:extLst>
            </p:cNvPr>
            <p:cNvSpPr/>
            <p:nvPr/>
          </p:nvSpPr>
          <p:spPr>
            <a:xfrm>
              <a:off x="202292" y="2758088"/>
              <a:ext cx="3628796" cy="518951"/>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TextBox 5">
              <a:extLst>
                <a:ext uri="{FF2B5EF4-FFF2-40B4-BE49-F238E27FC236}">
                  <a16:creationId xmlns:a16="http://schemas.microsoft.com/office/drawing/2014/main" id="{537238F8-1EC2-3E70-337F-E001B3BD768B}"/>
                </a:ext>
              </a:extLst>
            </p:cNvPr>
            <p:cNvSpPr txBox="1"/>
            <p:nvPr/>
          </p:nvSpPr>
          <p:spPr>
            <a:xfrm>
              <a:off x="-207687" y="3224595"/>
              <a:ext cx="3628796" cy="51895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en-US" sz="1800" b="0" i="0" kern="1200" dirty="0"/>
                <a:t>Basic introductory training includes high voltage battery safety </a:t>
              </a:r>
              <a:endParaRPr lang="en-US" sz="1800" kern="1200" dirty="0"/>
            </a:p>
          </p:txBody>
        </p:sp>
      </p:grpSp>
      <p:sp>
        <p:nvSpPr>
          <p:cNvPr id="7" name="Rectangle 6" descr="Electric Car">
            <a:extLst>
              <a:ext uri="{FF2B5EF4-FFF2-40B4-BE49-F238E27FC236}">
                <a16:creationId xmlns:a16="http://schemas.microsoft.com/office/drawing/2014/main" id="{07C60CED-824E-4712-CA1E-14C45D795BCC}"/>
              </a:ext>
            </a:extLst>
          </p:cNvPr>
          <p:cNvSpPr/>
          <p:nvPr/>
        </p:nvSpPr>
        <p:spPr>
          <a:xfrm>
            <a:off x="4988418" y="1912286"/>
            <a:ext cx="1510523" cy="1209343"/>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7C17FD38-FC92-78CC-C5A1-CD818363CCB4}"/>
              </a:ext>
            </a:extLst>
          </p:cNvPr>
          <p:cNvSpPr txBox="1"/>
          <p:nvPr/>
        </p:nvSpPr>
        <p:spPr>
          <a:xfrm>
            <a:off x="3883769" y="3028596"/>
            <a:ext cx="4424462" cy="43634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algn="ctr" defTabSz="755650">
              <a:spcBef>
                <a:spcPct val="0"/>
              </a:spcBef>
              <a:spcAft>
                <a:spcPct val="35000"/>
              </a:spcAft>
              <a:defRPr b="1"/>
            </a:pPr>
            <a:r>
              <a:rPr lang="en-US" sz="2000" b="0" i="0" kern="1200" dirty="0"/>
              <a:t>Specialized Faculty EV Training Options</a:t>
            </a:r>
          </a:p>
          <a:p>
            <a:pPr defTabSz="755650">
              <a:spcBef>
                <a:spcPct val="0"/>
              </a:spcBef>
              <a:spcAft>
                <a:spcPct val="35000"/>
              </a:spcAft>
              <a:defRPr b="1"/>
            </a:pPr>
            <a:r>
              <a:rPr lang="en-US" sz="1800" b="0" i="0" dirty="0"/>
              <a:t>Basic EV training for those who may be new to EV technology</a:t>
            </a:r>
          </a:p>
          <a:p>
            <a:pPr marL="285750" lvl="0" indent="-285750">
              <a:lnSpc>
                <a:spcPct val="100000"/>
              </a:lnSpc>
              <a:buFont typeface="Arial" panose="020B0604020202020204" pitchFamily="34" charset="0"/>
              <a:buChar char="•"/>
            </a:pPr>
            <a:r>
              <a:rPr lang="en-US" sz="1800" b="0" i="0" dirty="0"/>
              <a:t>Weber State</a:t>
            </a:r>
            <a:endParaRPr lang="en-US" sz="1800" dirty="0"/>
          </a:p>
          <a:p>
            <a:pPr marL="285750" lvl="0" indent="-285750">
              <a:lnSpc>
                <a:spcPct val="100000"/>
              </a:lnSpc>
              <a:buFont typeface="Arial" panose="020B0604020202020204" pitchFamily="34" charset="0"/>
              <a:buChar char="•"/>
            </a:pPr>
            <a:r>
              <a:rPr lang="en-US" sz="1800" b="0" i="0" dirty="0"/>
              <a:t>AVTG</a:t>
            </a:r>
            <a:endParaRPr lang="en-US" sz="1800" dirty="0"/>
          </a:p>
          <a:p>
            <a:pPr marL="285750" lvl="0" indent="-285750">
              <a:lnSpc>
                <a:spcPct val="100000"/>
              </a:lnSpc>
              <a:buFont typeface="Arial" panose="020B0604020202020204" pitchFamily="34" charset="0"/>
              <a:buChar char="•"/>
            </a:pPr>
            <a:r>
              <a:rPr lang="en-US" sz="1800" b="0" i="0" dirty="0"/>
              <a:t>Advanced EV training </a:t>
            </a:r>
            <a:endParaRPr lang="en-US" sz="1800" dirty="0"/>
          </a:p>
          <a:p>
            <a:pPr marL="285750" lvl="1" indent="-285750">
              <a:buFont typeface="Arial" panose="020B0604020202020204" pitchFamily="34" charset="0"/>
              <a:buChar char="•"/>
            </a:pPr>
            <a:r>
              <a:rPr lang="en-US" sz="1800" b="0" i="0" dirty="0"/>
              <a:t>New Zealand Level 5 Automotive Engineering Certificate </a:t>
            </a:r>
            <a:r>
              <a:rPr lang="en-US" sz="1800" b="1" i="0" dirty="0"/>
              <a:t>(PT, Online August ‘24 - </a:t>
            </a:r>
            <a:r>
              <a:rPr lang="en-US" sz="1800" b="1" dirty="0"/>
              <a:t>June</a:t>
            </a:r>
            <a:r>
              <a:rPr lang="en-US" sz="1800" b="1" i="0" dirty="0"/>
              <a:t> ‘25)</a:t>
            </a:r>
            <a:endParaRPr lang="en-US" sz="1800" b="1" dirty="0"/>
          </a:p>
          <a:p>
            <a:pPr marL="285750" lvl="1" indent="-285750">
              <a:buFont typeface="Arial" panose="020B0604020202020204" pitchFamily="34" charset="0"/>
              <a:buChar char="•"/>
            </a:pPr>
            <a:r>
              <a:rPr lang="en-US" sz="1800" b="0" i="0" dirty="0"/>
              <a:t>Rivian Manufacturer Specific Training</a:t>
            </a:r>
            <a:endParaRPr lang="en-US" sz="2400" dirty="0"/>
          </a:p>
          <a:p>
            <a:pPr marL="0" lvl="0" indent="0" algn="ctr" defTabSz="755650">
              <a:lnSpc>
                <a:spcPct val="100000"/>
              </a:lnSpc>
              <a:spcBef>
                <a:spcPct val="0"/>
              </a:spcBef>
              <a:spcAft>
                <a:spcPct val="35000"/>
              </a:spcAft>
              <a:buNone/>
              <a:defRPr b="1"/>
            </a:pPr>
            <a:endParaRPr lang="en-US" sz="1700" kern="1200" dirty="0"/>
          </a:p>
        </p:txBody>
      </p:sp>
      <p:sp>
        <p:nvSpPr>
          <p:cNvPr id="12" name="Rectangle 11" descr="Battery Charging">
            <a:extLst>
              <a:ext uri="{FF2B5EF4-FFF2-40B4-BE49-F238E27FC236}">
                <a16:creationId xmlns:a16="http://schemas.microsoft.com/office/drawing/2014/main" id="{A0953CA1-F3CD-A3B6-D499-55D9599981BD}"/>
              </a:ext>
            </a:extLst>
          </p:cNvPr>
          <p:cNvSpPr/>
          <p:nvPr/>
        </p:nvSpPr>
        <p:spPr>
          <a:xfrm>
            <a:off x="9581245" y="2489491"/>
            <a:ext cx="1512000" cy="15120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US"/>
          </a:p>
        </p:txBody>
      </p:sp>
      <p:sp>
        <p:nvSpPr>
          <p:cNvPr id="14" name="TextBox 13">
            <a:extLst>
              <a:ext uri="{FF2B5EF4-FFF2-40B4-BE49-F238E27FC236}">
                <a16:creationId xmlns:a16="http://schemas.microsoft.com/office/drawing/2014/main" id="{30B3AD60-5DD9-1F2B-EA57-6F4B96C261D8}"/>
              </a:ext>
            </a:extLst>
          </p:cNvPr>
          <p:cNvSpPr txBox="1"/>
          <p:nvPr/>
        </p:nvSpPr>
        <p:spPr>
          <a:xfrm>
            <a:off x="8417977" y="3826672"/>
            <a:ext cx="3750082" cy="2246769"/>
          </a:xfrm>
          <a:prstGeom prst="rect">
            <a:avLst/>
          </a:prstGeom>
          <a:noFill/>
        </p:spPr>
        <p:txBody>
          <a:bodyPr wrap="square">
            <a:spAutoFit/>
          </a:bodyPr>
          <a:lstStyle/>
          <a:p>
            <a:pPr lvl="0">
              <a:lnSpc>
                <a:spcPct val="100000"/>
              </a:lnSpc>
              <a:defRPr b="1"/>
            </a:pPr>
            <a:r>
              <a:rPr lang="en-US" sz="1800" b="0" i="0" dirty="0"/>
              <a:t>Specialized Faculty Heavy Duty &amp; EV Charging Infrastructure Options</a:t>
            </a:r>
          </a:p>
          <a:p>
            <a:pPr lvl="0">
              <a:lnSpc>
                <a:spcPct val="100000"/>
              </a:lnSpc>
              <a:defRPr b="1"/>
            </a:pPr>
            <a:endParaRPr lang="en-US" sz="1800" dirty="0"/>
          </a:p>
          <a:p>
            <a:pPr marL="285750" lvl="0" indent="-285750">
              <a:lnSpc>
                <a:spcPct val="100000"/>
              </a:lnSpc>
              <a:buFont typeface="Arial" panose="020B0604020202020204" pitchFamily="34" charset="0"/>
              <a:buChar char="•"/>
            </a:pPr>
            <a:r>
              <a:rPr lang="en-US" sz="1800" b="0" i="0" dirty="0"/>
              <a:t>Charging: </a:t>
            </a:r>
          </a:p>
          <a:p>
            <a:pPr marL="285750" lvl="8" indent="-285750">
              <a:buFont typeface="Arial" panose="020B0604020202020204" pitchFamily="34" charset="0"/>
              <a:buChar char="•"/>
            </a:pPr>
            <a:r>
              <a:rPr lang="en-US" sz="1800" b="0" i="0" dirty="0"/>
              <a:t>EVITP; EV Box and Rivian Manufacturer Specific Trainings </a:t>
            </a:r>
            <a:endParaRPr lang="en-US" sz="1800" dirty="0"/>
          </a:p>
          <a:p>
            <a:pPr marL="285750" lvl="0" indent="-285750">
              <a:lnSpc>
                <a:spcPct val="100000"/>
              </a:lnSpc>
              <a:buFont typeface="Arial" panose="020B0604020202020204" pitchFamily="34" charset="0"/>
              <a:buChar char="•"/>
            </a:pPr>
            <a:r>
              <a:rPr lang="en-US" sz="1800" b="0" i="0" dirty="0"/>
              <a:t>Heavy-duty - </a:t>
            </a:r>
            <a:endParaRPr lang="en-US" sz="1800" dirty="0"/>
          </a:p>
          <a:p>
            <a:pPr lvl="0">
              <a:lnSpc>
                <a:spcPct val="100000"/>
              </a:lnSpc>
              <a:defRPr b="1"/>
            </a:pPr>
            <a:endParaRPr lang="en-US" dirty="0"/>
          </a:p>
        </p:txBody>
      </p:sp>
      <p:sp>
        <p:nvSpPr>
          <p:cNvPr id="16" name="TextBox 15">
            <a:extLst>
              <a:ext uri="{FF2B5EF4-FFF2-40B4-BE49-F238E27FC236}">
                <a16:creationId xmlns:a16="http://schemas.microsoft.com/office/drawing/2014/main" id="{365FA27A-4238-086F-E28F-8F5398DDADB8}"/>
              </a:ext>
            </a:extLst>
          </p:cNvPr>
          <p:cNvSpPr txBox="1"/>
          <p:nvPr/>
        </p:nvSpPr>
        <p:spPr>
          <a:xfrm>
            <a:off x="400332" y="5590990"/>
            <a:ext cx="3316041" cy="923330"/>
          </a:xfrm>
          <a:prstGeom prst="rect">
            <a:avLst/>
          </a:prstGeom>
          <a:noFill/>
        </p:spPr>
        <p:txBody>
          <a:bodyPr wrap="square">
            <a:spAutoFit/>
          </a:bodyPr>
          <a:lstStyle/>
          <a:p>
            <a:pPr lvl="1"/>
            <a:r>
              <a:rPr lang="en-US" sz="1800" b="0" i="0" dirty="0"/>
              <a:t>Faculty are welcome to complete multiple trainings during the performance period.</a:t>
            </a:r>
            <a:endParaRPr lang="en-US" sz="1800" dirty="0"/>
          </a:p>
        </p:txBody>
      </p:sp>
    </p:spTree>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81"/>
        <p:cNvGrpSpPr/>
        <p:nvPr/>
      </p:nvGrpSpPr>
      <p:grpSpPr>
        <a:xfrm>
          <a:off x="0" y="0"/>
          <a:ext cx="0" cy="0"/>
          <a:chOff x="0" y="0"/>
          <a:chExt cx="0" cy="0"/>
        </a:xfrm>
      </p:grpSpPr>
      <p:sp useBgFill="1">
        <p:nvSpPr>
          <p:cNvPr id="288" name="Rectangle 28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ectangle 29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Rectangle 29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Oval 29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Google Shape;282;g2b91f128d0c_4_30"/>
          <p:cNvSpPr txBox="1">
            <a:spLocks noGrp="1"/>
          </p:cNvSpPr>
          <p:nvPr>
            <p:ph type="title"/>
          </p:nvPr>
        </p:nvSpPr>
        <p:spPr>
          <a:xfrm>
            <a:off x="826395" y="2501983"/>
            <a:ext cx="4291704" cy="1777252"/>
          </a:xfrm>
          <a:prstGeom prst="rect">
            <a:avLst/>
          </a:prstGeom>
        </p:spPr>
        <p:txBody>
          <a:bodyPr spcFirstLastPara="1" lIns="91425" tIns="45700" rIns="91425" bIns="45700" anchor="b" anchorCtr="0">
            <a:normAutofit/>
          </a:bodyPr>
          <a:lstStyle/>
          <a:p>
            <a:pPr marL="0" lvl="0" indent="0" algn="r" rtl="0">
              <a:spcBef>
                <a:spcPts val="0"/>
              </a:spcBef>
              <a:spcAft>
                <a:spcPts val="0"/>
              </a:spcAft>
              <a:buClr>
                <a:schemeClr val="dk1"/>
              </a:buClr>
              <a:buSzPts val="4400"/>
              <a:buFont typeface="Calibri"/>
              <a:buNone/>
            </a:pPr>
            <a:r>
              <a:rPr lang="en-US" sz="4000" dirty="0">
                <a:solidFill>
                  <a:srgbClr val="FFFFFF"/>
                </a:solidFill>
              </a:rPr>
              <a:t>Industry Collaborative Meetings</a:t>
            </a:r>
          </a:p>
        </p:txBody>
      </p:sp>
      <p:sp>
        <p:nvSpPr>
          <p:cNvPr id="283" name="Google Shape;283;g2b91f128d0c_4_30"/>
          <p:cNvSpPr txBox="1">
            <a:spLocks noGrp="1"/>
          </p:cNvSpPr>
          <p:nvPr>
            <p:ph type="body" idx="1"/>
          </p:nvPr>
        </p:nvSpPr>
        <p:spPr>
          <a:xfrm>
            <a:off x="6503158" y="649480"/>
            <a:ext cx="4862447" cy="5546047"/>
          </a:xfrm>
          <a:prstGeom prst="rect">
            <a:avLst/>
          </a:prstGeom>
        </p:spPr>
        <p:txBody>
          <a:bodyPr spcFirstLastPara="1" lIns="91425" tIns="45700" rIns="91425" bIns="45700" anchor="ctr" anchorCtr="0">
            <a:normAutofit/>
          </a:bodyPr>
          <a:lstStyle/>
          <a:p>
            <a:pPr marL="457200" lvl="0" indent="-381000" rtl="0">
              <a:spcBef>
                <a:spcPts val="0"/>
              </a:spcBef>
              <a:spcAft>
                <a:spcPts val="600"/>
              </a:spcAft>
              <a:buSzPts val="2400"/>
              <a:buChar char="•"/>
            </a:pPr>
            <a:r>
              <a:rPr lang="en-US" sz="2000" dirty="0"/>
              <a:t>Industry Collaborative (employers, educational institutions, and state agencies)</a:t>
            </a:r>
          </a:p>
          <a:p>
            <a:pPr marL="457200" lvl="0" indent="-381000" rtl="0">
              <a:spcBef>
                <a:spcPts val="0"/>
              </a:spcBef>
              <a:spcAft>
                <a:spcPts val="600"/>
              </a:spcAft>
              <a:buSzPts val="2400"/>
              <a:buChar char="•"/>
            </a:pPr>
            <a:r>
              <a:rPr lang="en-US" sz="2000" dirty="0"/>
              <a:t>Guide the development of training that satisfies industry demand for highly skilled individuals</a:t>
            </a:r>
          </a:p>
          <a:p>
            <a:pPr marL="914400" lvl="1" indent="-381000" rtl="0">
              <a:spcBef>
                <a:spcPts val="0"/>
              </a:spcBef>
              <a:spcAft>
                <a:spcPts val="600"/>
              </a:spcAft>
              <a:buSzPts val="2400"/>
              <a:buChar char="•"/>
            </a:pPr>
            <a:r>
              <a:rPr lang="en-US" sz="2000" dirty="0"/>
              <a:t>Tracks in Passenger &amp; Light Duty EV </a:t>
            </a:r>
          </a:p>
          <a:p>
            <a:pPr marL="914400" lvl="1" indent="-381000" rtl="0">
              <a:spcBef>
                <a:spcPts val="0"/>
              </a:spcBef>
              <a:spcAft>
                <a:spcPts val="600"/>
              </a:spcAft>
              <a:buSzPts val="2400"/>
              <a:buChar char="•"/>
            </a:pPr>
            <a:r>
              <a:rPr lang="en-US" sz="2000" dirty="0"/>
              <a:t>Medium and Heavy-duty EV</a:t>
            </a:r>
          </a:p>
          <a:p>
            <a:pPr marL="914400" lvl="1" indent="-381000" rtl="0">
              <a:spcBef>
                <a:spcPts val="0"/>
              </a:spcBef>
              <a:spcAft>
                <a:spcPts val="600"/>
              </a:spcAft>
              <a:buSzPts val="2400"/>
              <a:buChar char="•"/>
            </a:pPr>
            <a:r>
              <a:rPr lang="en-US" sz="2000" dirty="0"/>
              <a:t>EV Charging Infrastructure Installer/Technician </a:t>
            </a:r>
          </a:p>
        </p:txBody>
      </p:sp>
      <p:pic>
        <p:nvPicPr>
          <p:cNvPr id="2" name="Picture 1" descr="A green text on a black background">
            <a:extLst>
              <a:ext uri="{FF2B5EF4-FFF2-40B4-BE49-F238E27FC236}">
                <a16:creationId xmlns:a16="http://schemas.microsoft.com/office/drawing/2014/main" id="{A419544E-F135-872D-D136-CC5CF61F594F}"/>
              </a:ext>
            </a:extLst>
          </p:cNvPr>
          <p:cNvPicPr>
            <a:picLocks noChangeAspect="1"/>
          </p:cNvPicPr>
          <p:nvPr/>
        </p:nvPicPr>
        <p:blipFill>
          <a:blip r:embed="rId3"/>
          <a:stretch>
            <a:fillRect/>
          </a:stretch>
        </p:blipFill>
        <p:spPr>
          <a:xfrm>
            <a:off x="162356" y="-274933"/>
            <a:ext cx="5235079" cy="303707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25"/>
        <p:cNvGrpSpPr/>
        <p:nvPr/>
      </p:nvGrpSpPr>
      <p:grpSpPr>
        <a:xfrm>
          <a:off x="0" y="0"/>
          <a:ext cx="0" cy="0"/>
          <a:chOff x="0" y="0"/>
          <a:chExt cx="0" cy="0"/>
        </a:xfrm>
      </p:grpSpPr>
      <p:sp useBgFill="1">
        <p:nvSpPr>
          <p:cNvPr id="432" name="Rectangle 431">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ectangle 433">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ectangle 435">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ectangle 437">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43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Google Shape;426;p29"/>
          <p:cNvSpPr txBox="1">
            <a:spLocks noGrp="1"/>
          </p:cNvSpPr>
          <p:nvPr>
            <p:ph type="title"/>
          </p:nvPr>
        </p:nvSpPr>
        <p:spPr>
          <a:xfrm>
            <a:off x="1371599" y="294538"/>
            <a:ext cx="9895951" cy="1033669"/>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sz="4000" b="1" dirty="0">
                <a:solidFill>
                  <a:srgbClr val="FFFFFF"/>
                </a:solidFill>
              </a:rPr>
              <a:t>EV Network &amp; TA Meetings </a:t>
            </a:r>
            <a:endParaRPr lang="en-US" sz="4000" dirty="0">
              <a:solidFill>
                <a:srgbClr val="FFFFFF"/>
              </a:solidFill>
            </a:endParaRPr>
          </a:p>
        </p:txBody>
      </p:sp>
      <p:sp>
        <p:nvSpPr>
          <p:cNvPr id="427" name="Google Shape;427;p29"/>
          <p:cNvSpPr txBox="1">
            <a:spLocks noGrp="1"/>
          </p:cNvSpPr>
          <p:nvPr>
            <p:ph type="body" idx="1"/>
          </p:nvPr>
        </p:nvSpPr>
        <p:spPr>
          <a:xfrm>
            <a:off x="1451113" y="2430005"/>
            <a:ext cx="8814022" cy="576078"/>
          </a:xfrm>
          <a:prstGeom prst="rect">
            <a:avLst/>
          </a:prstGeom>
        </p:spPr>
        <p:txBody>
          <a:bodyPr spcFirstLastPara="1" lIns="91425" tIns="45700" rIns="91425" bIns="45700" anchor="ctr" anchorCtr="0">
            <a:normAutofit/>
          </a:bodyPr>
          <a:lstStyle/>
          <a:p>
            <a:pPr marL="0" lvl="0" indent="0" rtl="0">
              <a:spcBef>
                <a:spcPts val="1000"/>
              </a:spcBef>
              <a:spcAft>
                <a:spcPts val="0"/>
              </a:spcAft>
              <a:buClr>
                <a:schemeClr val="dk1"/>
              </a:buClr>
              <a:buSzPts val="2800"/>
              <a:buNone/>
            </a:pPr>
            <a:r>
              <a:rPr lang="en-US" sz="2000" dirty="0"/>
              <a:t>Tentatively scheduled for first Monday of every month at 11 am via </a:t>
            </a:r>
            <a:r>
              <a:rPr lang="en-US" sz="2000" dirty="0">
                <a:hlinkClick r:id="rId3"/>
              </a:rPr>
              <a:t>Zoom</a:t>
            </a:r>
            <a:endParaRPr lang="en-US" sz="2000" dirty="0"/>
          </a:p>
          <a:p>
            <a:pPr marL="0" lvl="0" indent="0" rtl="0">
              <a:spcBef>
                <a:spcPts val="1000"/>
              </a:spcBef>
              <a:spcAft>
                <a:spcPts val="0"/>
              </a:spcAft>
              <a:buClr>
                <a:schemeClr val="dk1"/>
              </a:buClr>
              <a:buSzPts val="2800"/>
              <a:buNone/>
            </a:pPr>
            <a:endParaRPr lang="en-US" sz="1600" dirty="0"/>
          </a:p>
        </p:txBody>
      </p:sp>
      <p:sp>
        <p:nvSpPr>
          <p:cNvPr id="3" name="TextBox 2">
            <a:extLst>
              <a:ext uri="{FF2B5EF4-FFF2-40B4-BE49-F238E27FC236}">
                <a16:creationId xmlns:a16="http://schemas.microsoft.com/office/drawing/2014/main" id="{2E30AB4F-FAA4-40C6-9EF4-42A988069F92}"/>
              </a:ext>
            </a:extLst>
          </p:cNvPr>
          <p:cNvSpPr txBox="1"/>
          <p:nvPr/>
        </p:nvSpPr>
        <p:spPr>
          <a:xfrm>
            <a:off x="3291670" y="3006083"/>
            <a:ext cx="3633915" cy="2917722"/>
          </a:xfrm>
          <a:prstGeom prst="rect">
            <a:avLst/>
          </a:prstGeom>
          <a:noFill/>
        </p:spPr>
        <p:txBody>
          <a:bodyPr wrap="square" rtlCol="0">
            <a:spAutoFit/>
          </a:bodyPr>
          <a:lstStyle/>
          <a:p>
            <a:pPr marL="457200" lvl="0" indent="-381000" algn="l" rtl="0">
              <a:lnSpc>
                <a:spcPct val="90000"/>
              </a:lnSpc>
              <a:spcBef>
                <a:spcPts val="0"/>
              </a:spcBef>
              <a:spcAft>
                <a:spcPts val="0"/>
              </a:spcAft>
              <a:buSzPts val="2400"/>
              <a:buChar char="•"/>
            </a:pPr>
            <a:r>
              <a:rPr lang="en-US" sz="1600" dirty="0"/>
              <a:t>Aug. 5, 2024,      TA</a:t>
            </a:r>
          </a:p>
          <a:p>
            <a:pPr marL="457200" lvl="0" indent="-381000" algn="l" rtl="0">
              <a:lnSpc>
                <a:spcPct val="90000"/>
              </a:lnSpc>
              <a:spcBef>
                <a:spcPts val="0"/>
              </a:spcBef>
              <a:spcAft>
                <a:spcPts val="0"/>
              </a:spcAft>
              <a:buSzPts val="2400"/>
              <a:buChar char="•"/>
            </a:pPr>
            <a:r>
              <a:rPr lang="en-US" sz="1600" dirty="0"/>
              <a:t>Sept 9, 2024,      EV Network</a:t>
            </a:r>
          </a:p>
          <a:p>
            <a:pPr marL="457200" lvl="0" indent="-381000" algn="l" rtl="0">
              <a:lnSpc>
                <a:spcPct val="90000"/>
              </a:lnSpc>
              <a:spcBef>
                <a:spcPts val="0"/>
              </a:spcBef>
              <a:spcAft>
                <a:spcPts val="0"/>
              </a:spcAft>
              <a:buSzPts val="2400"/>
              <a:buChar char="•"/>
            </a:pPr>
            <a:r>
              <a:rPr lang="en-US" sz="1600" dirty="0"/>
              <a:t>Oct. 7, 2024,       TA</a:t>
            </a:r>
          </a:p>
          <a:p>
            <a:pPr marL="457200" lvl="0" indent="-381000" algn="l" rtl="0">
              <a:lnSpc>
                <a:spcPct val="90000"/>
              </a:lnSpc>
              <a:spcBef>
                <a:spcPts val="0"/>
              </a:spcBef>
              <a:spcAft>
                <a:spcPts val="0"/>
              </a:spcAft>
              <a:buSzPts val="2400"/>
              <a:buChar char="•"/>
            </a:pPr>
            <a:r>
              <a:rPr lang="en-US" sz="1600" dirty="0"/>
              <a:t>Nov. 4, 2024,      EV Network</a:t>
            </a:r>
            <a:endParaRPr lang="en-US" sz="1600" dirty="0">
              <a:latin typeface="Calibri" panose="020F0502020204030204" pitchFamily="34" charset="0"/>
              <a:cs typeface="Calibri" panose="020F0502020204030204" pitchFamily="34" charset="0"/>
            </a:endParaRPr>
          </a:p>
          <a:p>
            <a:pPr marL="457200" lvl="0" indent="-381000" algn="l" rtl="0">
              <a:spcBef>
                <a:spcPts val="0"/>
              </a:spcBef>
              <a:spcAft>
                <a:spcPts val="0"/>
              </a:spcAft>
              <a:buSzPts val="2400"/>
              <a:buChar char="•"/>
            </a:pPr>
            <a:r>
              <a:rPr lang="en-US" sz="1600" dirty="0"/>
              <a:t>Dec. 2, 2024, 	TA</a:t>
            </a:r>
          </a:p>
          <a:p>
            <a:pPr marL="457200" lvl="0" indent="-381000" algn="l" rtl="0">
              <a:spcBef>
                <a:spcPts val="0"/>
              </a:spcBef>
              <a:spcAft>
                <a:spcPts val="0"/>
              </a:spcAft>
              <a:buSzPts val="2400"/>
              <a:buChar char="•"/>
            </a:pPr>
            <a:r>
              <a:rPr lang="en-US" sz="1600" dirty="0"/>
              <a:t>Jan. 6, 2025,	EV Network</a:t>
            </a:r>
          </a:p>
          <a:p>
            <a:pPr marL="457200" lvl="0" indent="-381000" algn="l" rtl="0">
              <a:spcBef>
                <a:spcPts val="0"/>
              </a:spcBef>
              <a:spcAft>
                <a:spcPts val="0"/>
              </a:spcAft>
              <a:buSzPts val="2400"/>
              <a:buChar char="•"/>
            </a:pPr>
            <a:r>
              <a:rPr lang="en-US" sz="1600" dirty="0"/>
              <a:t>Feb. 3, 2025,	TA</a:t>
            </a:r>
          </a:p>
          <a:p>
            <a:pPr marL="457200" lvl="0" indent="-381000" algn="l" rtl="0">
              <a:spcBef>
                <a:spcPts val="0"/>
              </a:spcBef>
              <a:spcAft>
                <a:spcPts val="0"/>
              </a:spcAft>
              <a:buSzPts val="2400"/>
              <a:buChar char="•"/>
            </a:pPr>
            <a:r>
              <a:rPr lang="en-US" sz="1600" dirty="0"/>
              <a:t>March 3, 2025,	EV Network</a:t>
            </a:r>
          </a:p>
          <a:p>
            <a:pPr marL="457200" lvl="0" indent="-381000" algn="l" rtl="0">
              <a:spcBef>
                <a:spcPts val="0"/>
              </a:spcBef>
              <a:spcAft>
                <a:spcPts val="0"/>
              </a:spcAft>
              <a:buSzPts val="2400"/>
              <a:buChar char="•"/>
            </a:pPr>
            <a:r>
              <a:rPr lang="en-US" sz="1600" dirty="0"/>
              <a:t>April  7, 2025	TA</a:t>
            </a:r>
          </a:p>
          <a:p>
            <a:pPr marL="457200" lvl="0" indent="-381000" algn="l" rtl="0">
              <a:spcBef>
                <a:spcPts val="0"/>
              </a:spcBef>
              <a:spcAft>
                <a:spcPts val="0"/>
              </a:spcAft>
              <a:buSzPts val="2400"/>
              <a:buChar char="•"/>
            </a:pPr>
            <a:r>
              <a:rPr lang="en-US" sz="1600" dirty="0"/>
              <a:t>May 5, 2025,	EV Network</a:t>
            </a:r>
          </a:p>
          <a:p>
            <a:pPr marL="457200" lvl="0" indent="-381000" algn="l" rtl="0">
              <a:spcBef>
                <a:spcPts val="0"/>
              </a:spcBef>
              <a:spcAft>
                <a:spcPts val="0"/>
              </a:spcAft>
              <a:buSzPts val="2400"/>
              <a:buChar char="•"/>
            </a:pPr>
            <a:r>
              <a:rPr lang="en-US" sz="1600" dirty="0"/>
              <a:t>June 2, 2025,	TA</a:t>
            </a:r>
          </a:p>
          <a:p>
            <a:endParaRPr lang="en-US" dirty="0"/>
          </a:p>
        </p:txBody>
      </p:sp>
      <p:pic>
        <p:nvPicPr>
          <p:cNvPr id="2" name="Picture 1" descr="A green text on a black background">
            <a:extLst>
              <a:ext uri="{FF2B5EF4-FFF2-40B4-BE49-F238E27FC236}">
                <a16:creationId xmlns:a16="http://schemas.microsoft.com/office/drawing/2014/main" id="{BA59064F-2088-BCDF-1384-5A2BFA84E335}"/>
              </a:ext>
            </a:extLst>
          </p:cNvPr>
          <p:cNvPicPr>
            <a:picLocks noChangeAspect="1"/>
          </p:cNvPicPr>
          <p:nvPr/>
        </p:nvPicPr>
        <p:blipFill>
          <a:blip r:embed="rId4"/>
          <a:stretch>
            <a:fillRect/>
          </a:stretch>
        </p:blipFill>
        <p:spPr>
          <a:xfrm>
            <a:off x="7315199" y="-673233"/>
            <a:ext cx="5118102" cy="2969210"/>
          </a:xfrm>
          <a:prstGeom prst="rect">
            <a:avLst/>
          </a:prstGeom>
        </p:spPr>
      </p:pic>
    </p:spTree>
    <p:extLst>
      <p:ext uri="{BB962C8B-B14F-4D97-AF65-F5344CB8AC3E}">
        <p14:creationId xmlns:p14="http://schemas.microsoft.com/office/powerpoint/2010/main" val="1866433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4"/>
        <p:cNvGrpSpPr/>
        <p:nvPr/>
      </p:nvGrpSpPr>
      <p:grpSpPr>
        <a:xfrm>
          <a:off x="0" y="0"/>
          <a:ext cx="0" cy="0"/>
          <a:chOff x="0" y="0"/>
          <a:chExt cx="0" cy="0"/>
        </a:xfrm>
      </p:grpSpPr>
      <p:sp useBgFill="1">
        <p:nvSpPr>
          <p:cNvPr id="390" name="Rectangle 389">
            <a:extLst>
              <a:ext uri="{FF2B5EF4-FFF2-40B4-BE49-F238E27FC236}">
                <a16:creationId xmlns:a16="http://schemas.microsoft.com/office/drawing/2014/main" id="{040532B1-7622-4602-B898-5C84C974A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Rectangle 390">
            <a:extLst>
              <a:ext uri="{FF2B5EF4-FFF2-40B4-BE49-F238E27FC236}">
                <a16:creationId xmlns:a16="http://schemas.microsoft.com/office/drawing/2014/main" id="{8EBC75B0-D5AF-40AB-915B-EBC590D746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Rectangle 391">
            <a:extLst>
              <a:ext uri="{FF2B5EF4-FFF2-40B4-BE49-F238E27FC236}">
                <a16:creationId xmlns:a16="http://schemas.microsoft.com/office/drawing/2014/main" id="{70D16B3C-0901-4FFD-9DBF-5BC78ABC07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369" y="0"/>
            <a:ext cx="7734487"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3" name="Rectangle 392">
            <a:extLst>
              <a:ext uri="{FF2B5EF4-FFF2-40B4-BE49-F238E27FC236}">
                <a16:creationId xmlns:a16="http://schemas.microsoft.com/office/drawing/2014/main" id="{6D49CA2C-9593-4085-9ED2-049819E747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307778" y="-5307778"/>
            <a:ext cx="1576446" cy="12192002"/>
          </a:xfrm>
          <a:prstGeom prst="rect">
            <a:avLst/>
          </a:prstGeom>
          <a:gradFill>
            <a:gsLst>
              <a:gs pos="23000">
                <a:schemeClr val="accent1">
                  <a:alpha val="0"/>
                </a:schemeClr>
              </a:gs>
              <a:gs pos="99000">
                <a:schemeClr val="accent1">
                  <a:lumMod val="50000"/>
                  <a:alpha val="72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Google Shape;305;g2b91f128d0c_4_11"/>
          <p:cNvSpPr txBox="1">
            <a:spLocks noGrp="1"/>
          </p:cNvSpPr>
          <p:nvPr>
            <p:ph type="title" idx="4294967295"/>
          </p:nvPr>
        </p:nvSpPr>
        <p:spPr>
          <a:xfrm>
            <a:off x="1371598" y="302699"/>
            <a:ext cx="10030023" cy="991080"/>
          </a:xfrm>
          <a:prstGeom prst="rect">
            <a:avLst/>
          </a:prstGeom>
        </p:spPr>
        <p:txBody>
          <a:bodyPr spcFirstLastPara="1" vert="horz" lIns="91440" tIns="45720" rIns="91440" bIns="45720" rtlCol="0" anchor="ctr" anchorCtr="0">
            <a:normAutofit/>
          </a:bodyPr>
          <a:lstStyle/>
          <a:p>
            <a:pPr marL="0" lvl="0" indent="0">
              <a:spcBef>
                <a:spcPct val="0"/>
              </a:spcBef>
              <a:spcAft>
                <a:spcPts val="0"/>
              </a:spcAft>
              <a:buClr>
                <a:schemeClr val="dk1"/>
              </a:buClr>
              <a:buSzPts val="4400"/>
            </a:pPr>
            <a:r>
              <a:rPr lang="en-US" sz="3400" kern="1200">
                <a:solidFill>
                  <a:srgbClr val="FFFFFF"/>
                </a:solidFill>
                <a:latin typeface="+mj-lt"/>
                <a:ea typeface="+mj-ea"/>
                <a:cs typeface="+mj-cs"/>
              </a:rPr>
              <a:t>Curriculum and Stackable Certificate Development</a:t>
            </a:r>
          </a:p>
        </p:txBody>
      </p:sp>
      <p:pic>
        <p:nvPicPr>
          <p:cNvPr id="3" name="Picture 2" descr="A green text on a black background">
            <a:extLst>
              <a:ext uri="{FF2B5EF4-FFF2-40B4-BE49-F238E27FC236}">
                <a16:creationId xmlns:a16="http://schemas.microsoft.com/office/drawing/2014/main" id="{BDB78E82-84E4-85EB-556E-C98ADC4247DB}"/>
              </a:ext>
            </a:extLst>
          </p:cNvPr>
          <p:cNvPicPr>
            <a:picLocks noChangeAspect="1"/>
          </p:cNvPicPr>
          <p:nvPr/>
        </p:nvPicPr>
        <p:blipFill>
          <a:blip r:embed="rId3"/>
          <a:stretch>
            <a:fillRect/>
          </a:stretch>
        </p:blipFill>
        <p:spPr>
          <a:xfrm>
            <a:off x="1143015" y="1586061"/>
            <a:ext cx="2215597" cy="1384747"/>
          </a:xfrm>
          <a:prstGeom prst="rect">
            <a:avLst/>
          </a:prstGeom>
        </p:spPr>
      </p:pic>
      <p:pic>
        <p:nvPicPr>
          <p:cNvPr id="334" name="Google Shape;334;g2b91f128d0c_1_8" descr="A blue screen with white text&#10;&#10;Description automatically generated"/>
          <p:cNvPicPr preferRelativeResize="0"/>
          <p:nvPr/>
        </p:nvPicPr>
        <p:blipFill rotWithShape="1">
          <a:blip r:embed="rId4"/>
          <a:srcRect t="10701" r="60764" b="66343"/>
          <a:stretch/>
        </p:blipFill>
        <p:spPr>
          <a:xfrm>
            <a:off x="3565326" y="1945307"/>
            <a:ext cx="2215597" cy="576849"/>
          </a:xfrm>
          <a:prstGeom prst="rect">
            <a:avLst/>
          </a:prstGeom>
          <a:noFill/>
        </p:spPr>
      </p:pic>
      <p:pic>
        <p:nvPicPr>
          <p:cNvPr id="2" name="Google Shape;346;g2b91f128d0c_1_12" descr="A close-up of a certificate&#10;&#10;Description automatically generated">
            <a:extLst>
              <a:ext uri="{FF2B5EF4-FFF2-40B4-BE49-F238E27FC236}">
                <a16:creationId xmlns:a16="http://schemas.microsoft.com/office/drawing/2014/main" id="{B96827B1-7E25-CA5A-88CB-37A14A9B22A8}"/>
              </a:ext>
            </a:extLst>
          </p:cNvPr>
          <p:cNvPicPr preferRelativeResize="0"/>
          <p:nvPr/>
        </p:nvPicPr>
        <p:blipFill rotWithShape="1">
          <a:blip r:embed="rId5"/>
          <a:srcRect r="72083" b="66047"/>
          <a:stretch/>
        </p:blipFill>
        <p:spPr>
          <a:xfrm>
            <a:off x="6096000" y="1945307"/>
            <a:ext cx="2215597" cy="929648"/>
          </a:xfrm>
          <a:prstGeom prst="rect">
            <a:avLst/>
          </a:prstGeom>
          <a:noFill/>
        </p:spPr>
      </p:pic>
      <p:pic>
        <p:nvPicPr>
          <p:cNvPr id="335" name="Google Shape;335;g2b91f128d0c_1_8"/>
          <p:cNvPicPr preferRelativeResize="0"/>
          <p:nvPr/>
        </p:nvPicPr>
        <p:blipFill rotWithShape="1">
          <a:blip r:embed="rId6"/>
          <a:srcRect r="62129"/>
          <a:stretch/>
        </p:blipFill>
        <p:spPr>
          <a:xfrm>
            <a:off x="8805090" y="1945307"/>
            <a:ext cx="2215597" cy="511909"/>
          </a:xfrm>
          <a:prstGeom prst="rect">
            <a:avLst/>
          </a:prstGeom>
          <a:noFill/>
        </p:spPr>
      </p:pic>
      <p:sp>
        <p:nvSpPr>
          <p:cNvPr id="306" name="Google Shape;306;g2b91f128d0c_4_11"/>
          <p:cNvSpPr txBox="1"/>
          <p:nvPr/>
        </p:nvSpPr>
        <p:spPr>
          <a:xfrm>
            <a:off x="576072" y="4187952"/>
            <a:ext cx="11338560" cy="1980152"/>
          </a:xfrm>
          <a:prstGeom prst="rect">
            <a:avLst/>
          </a:prstGeom>
        </p:spPr>
        <p:txBody>
          <a:bodyPr spcFirstLastPara="1" vert="horz" lIns="91440" tIns="45720" rIns="91440" bIns="45720" rtlCol="0" anchor="ctr" anchorCtr="0">
            <a:noAutofit/>
          </a:bodyPr>
          <a:lstStyle/>
          <a:p>
            <a:pPr marL="457200" lvl="0" indent="-228600">
              <a:lnSpc>
                <a:spcPct val="90000"/>
              </a:lnSpc>
              <a:spcBef>
                <a:spcPts val="0"/>
              </a:spcBef>
              <a:spcAft>
                <a:spcPts val="600"/>
              </a:spcAft>
              <a:buClr>
                <a:schemeClr val="dk1"/>
              </a:buClr>
              <a:buSzPts val="2400"/>
              <a:buFont typeface="Arial" panose="020B0604020202020204" pitchFamily="34" charset="0"/>
              <a:buChar char="•"/>
            </a:pPr>
            <a:r>
              <a:rPr lang="en-US" sz="1800" kern="1200" dirty="0">
                <a:solidFill>
                  <a:schemeClr val="tx1"/>
                </a:solidFill>
                <a:latin typeface="+mn-lt"/>
                <a:ea typeface="+mn-ea"/>
                <a:cs typeface="+mn-cs"/>
                <a:sym typeface="Calibri"/>
              </a:rPr>
              <a:t>August 2024 – June/July 2025 timeframe </a:t>
            </a:r>
          </a:p>
          <a:p>
            <a:pPr marL="914400" lvl="1" indent="-228600">
              <a:lnSpc>
                <a:spcPct val="90000"/>
              </a:lnSpc>
              <a:spcBef>
                <a:spcPts val="0"/>
              </a:spcBef>
              <a:spcAft>
                <a:spcPts val="600"/>
              </a:spcAft>
              <a:buClr>
                <a:schemeClr val="dk1"/>
              </a:buClr>
              <a:buSzPts val="2400"/>
              <a:buFont typeface="Arial" panose="020B0604020202020204" pitchFamily="34" charset="0"/>
              <a:buChar char="•"/>
            </a:pPr>
            <a:r>
              <a:rPr lang="en-US" sz="1800" kern="1200" dirty="0">
                <a:solidFill>
                  <a:schemeClr val="tx1"/>
                </a:solidFill>
                <a:latin typeface="+mn-lt"/>
                <a:ea typeface="+mn-ea"/>
                <a:cs typeface="+mn-cs"/>
                <a:sym typeface="Calibri"/>
              </a:rPr>
              <a:t>Major competencies, Master syllabus, program outlines</a:t>
            </a:r>
          </a:p>
          <a:p>
            <a:pPr marL="914400" lvl="1" indent="-228600">
              <a:lnSpc>
                <a:spcPct val="90000"/>
              </a:lnSpc>
              <a:spcBef>
                <a:spcPts val="0"/>
              </a:spcBef>
              <a:spcAft>
                <a:spcPts val="600"/>
              </a:spcAft>
              <a:buClr>
                <a:schemeClr val="dk1"/>
              </a:buClr>
              <a:buSzPts val="2400"/>
              <a:buFont typeface="Arial" panose="020B0604020202020204" pitchFamily="34" charset="0"/>
              <a:buChar char="•"/>
            </a:pPr>
            <a:r>
              <a:rPr lang="en-US" sz="1800" kern="1200" dirty="0">
                <a:solidFill>
                  <a:schemeClr val="tx1"/>
                </a:solidFill>
                <a:latin typeface="+mn-lt"/>
                <a:ea typeface="+mn-ea"/>
                <a:cs typeface="+mn-cs"/>
                <a:sym typeface="Calibri"/>
              </a:rPr>
              <a:t>March/April 2024 – IGEN/EV Network forms curriculum working groups  in Passenger EV; Heavy-duty; EV Charging Infrastructure</a:t>
            </a:r>
          </a:p>
          <a:p>
            <a:pPr marL="457200" lvl="0" indent="-228600">
              <a:lnSpc>
                <a:spcPct val="90000"/>
              </a:lnSpc>
              <a:spcBef>
                <a:spcPts val="0"/>
              </a:spcBef>
              <a:spcAft>
                <a:spcPts val="600"/>
              </a:spcAft>
              <a:buClr>
                <a:schemeClr val="dk1"/>
              </a:buClr>
              <a:buSzPts val="2400"/>
              <a:buFont typeface="Arial" panose="020B0604020202020204" pitchFamily="34" charset="0"/>
              <a:buChar char="•"/>
            </a:pPr>
            <a:r>
              <a:rPr lang="en-US" sz="1800" kern="1200" dirty="0">
                <a:solidFill>
                  <a:schemeClr val="tx1"/>
                </a:solidFill>
                <a:latin typeface="+mn-lt"/>
                <a:ea typeface="+mn-ea"/>
                <a:cs typeface="+mn-cs"/>
                <a:sym typeface="Calibri"/>
              </a:rPr>
              <a:t>Sept 2024 - Industry feedback on assessment frameworks</a:t>
            </a:r>
          </a:p>
          <a:p>
            <a:pPr marL="457200" lvl="0" indent="-228600">
              <a:lnSpc>
                <a:spcPct val="90000"/>
              </a:lnSpc>
              <a:spcBef>
                <a:spcPts val="0"/>
              </a:spcBef>
              <a:spcAft>
                <a:spcPts val="600"/>
              </a:spcAft>
              <a:buClr>
                <a:schemeClr val="dk1"/>
              </a:buClr>
              <a:buSzPts val="2400"/>
              <a:buFont typeface="Arial" panose="020B0604020202020204" pitchFamily="34" charset="0"/>
              <a:buChar char="•"/>
            </a:pPr>
            <a:r>
              <a:rPr lang="en-US" sz="1800" kern="1200" dirty="0">
                <a:solidFill>
                  <a:schemeClr val="tx1"/>
                </a:solidFill>
                <a:latin typeface="+mn-lt"/>
                <a:ea typeface="+mn-ea"/>
                <a:cs typeface="+mn-cs"/>
                <a:sym typeface="Calibri"/>
              </a:rPr>
              <a:t>Oct. 2024 – June/July 2025 timeframe </a:t>
            </a:r>
          </a:p>
          <a:p>
            <a:pPr marL="914400" lvl="1" indent="-228600">
              <a:lnSpc>
                <a:spcPct val="90000"/>
              </a:lnSpc>
              <a:spcBef>
                <a:spcPts val="0"/>
              </a:spcBef>
              <a:spcAft>
                <a:spcPts val="600"/>
              </a:spcAft>
              <a:buClr>
                <a:schemeClr val="dk1"/>
              </a:buClr>
              <a:buSzPts val="2400"/>
              <a:buFont typeface="Arial" panose="020B0604020202020204" pitchFamily="34" charset="0"/>
              <a:buChar char="•"/>
            </a:pPr>
            <a:r>
              <a:rPr lang="en-US" sz="1800" kern="1200" dirty="0">
                <a:solidFill>
                  <a:schemeClr val="tx1"/>
                </a:solidFill>
                <a:latin typeface="+mn-lt"/>
                <a:ea typeface="+mn-ea"/>
                <a:cs typeface="+mn-cs"/>
                <a:sym typeface="Calibri"/>
              </a:rPr>
              <a:t>Curriculum working groups build out curriculum resources, labs, assessment rubrics</a:t>
            </a:r>
          </a:p>
          <a:p>
            <a:pPr marL="228600" indent="228600">
              <a:lnSpc>
                <a:spcPct val="90000"/>
              </a:lnSpc>
              <a:spcAft>
                <a:spcPts val="600"/>
              </a:spcAft>
              <a:buClr>
                <a:schemeClr val="dk1"/>
              </a:buClr>
              <a:buSzPts val="2400"/>
              <a:buFont typeface="Arial" panose="020B0604020202020204" pitchFamily="34" charset="0"/>
              <a:buChar char="•"/>
            </a:pPr>
            <a:r>
              <a:rPr lang="en-US" sz="1800" kern="1200" dirty="0">
                <a:solidFill>
                  <a:schemeClr val="tx1"/>
                </a:solidFill>
                <a:latin typeface="+mn-lt"/>
                <a:ea typeface="+mn-ea"/>
                <a:cs typeface="+mn-cs"/>
                <a:sym typeface="Calibri"/>
              </a:rPr>
              <a:t>Spring 2025 updates to come this fall</a:t>
            </a:r>
          </a:p>
          <a:p>
            <a:pPr marL="914400" lvl="1" indent="-228600">
              <a:lnSpc>
                <a:spcPct val="90000"/>
              </a:lnSpc>
              <a:spcBef>
                <a:spcPts val="0"/>
              </a:spcBef>
              <a:spcAft>
                <a:spcPts val="600"/>
              </a:spcAft>
              <a:buClr>
                <a:schemeClr val="dk1"/>
              </a:buClr>
              <a:buSzPts val="2400"/>
              <a:buFont typeface="Arial" panose="020B0604020202020204" pitchFamily="34" charset="0"/>
              <a:buChar char="•"/>
            </a:pPr>
            <a:endParaRPr lang="en-US" sz="1800" kern="1200" dirty="0">
              <a:solidFill>
                <a:schemeClr val="tx1"/>
              </a:solidFill>
              <a:latin typeface="+mn-lt"/>
              <a:ea typeface="+mn-ea"/>
              <a:cs typeface="+mn-cs"/>
              <a:sym typeface="Calibri"/>
            </a:endParaRPr>
          </a:p>
          <a:p>
            <a:pPr lvl="1">
              <a:lnSpc>
                <a:spcPct val="90000"/>
              </a:lnSpc>
              <a:spcBef>
                <a:spcPts val="0"/>
              </a:spcBef>
              <a:spcAft>
                <a:spcPts val="600"/>
              </a:spcAft>
              <a:buClr>
                <a:schemeClr val="dk1"/>
              </a:buClr>
              <a:buSzPts val="2400"/>
            </a:pPr>
            <a:r>
              <a:rPr lang="en-US" sz="1800" kern="1200" dirty="0">
                <a:solidFill>
                  <a:schemeClr val="tx1"/>
                </a:solidFill>
                <a:latin typeface="+mn-lt"/>
                <a:ea typeface="+mn-ea"/>
                <a:cs typeface="+mn-cs"/>
                <a:sym typeface="Calibri"/>
              </a:rPr>
              <a:t>Past industry collaborative events:</a:t>
            </a:r>
          </a:p>
          <a:p>
            <a:pPr marL="457200" lvl="0" indent="-228600">
              <a:lnSpc>
                <a:spcPct val="90000"/>
              </a:lnSpc>
              <a:spcBef>
                <a:spcPts val="0"/>
              </a:spcBef>
              <a:spcAft>
                <a:spcPts val="600"/>
              </a:spcAft>
              <a:buClr>
                <a:schemeClr val="dk1"/>
              </a:buClr>
              <a:buSzPts val="2400"/>
              <a:buFont typeface="Arial" panose="020B0604020202020204" pitchFamily="34" charset="0"/>
              <a:buChar char="•"/>
            </a:pPr>
            <a:r>
              <a:rPr lang="en-US" sz="1800" kern="1200" dirty="0">
                <a:solidFill>
                  <a:schemeClr val="tx1"/>
                </a:solidFill>
                <a:latin typeface="+mn-lt"/>
                <a:ea typeface="+mn-ea"/>
                <a:cs typeface="+mn-cs"/>
                <a:sym typeface="Calibri"/>
              </a:rPr>
              <a:t>March 1, 2024:  Charging Infrastructure - Industry Collaborative Meeting at Daley College</a:t>
            </a:r>
          </a:p>
          <a:p>
            <a:pPr marL="457200" lvl="0" indent="-228600">
              <a:lnSpc>
                <a:spcPct val="90000"/>
              </a:lnSpc>
              <a:spcBef>
                <a:spcPts val="0"/>
              </a:spcBef>
              <a:spcAft>
                <a:spcPts val="600"/>
              </a:spcAft>
              <a:buClr>
                <a:schemeClr val="dk1"/>
              </a:buClr>
              <a:buSzPts val="2400"/>
              <a:buFont typeface="Arial" panose="020B0604020202020204" pitchFamily="34" charset="0"/>
              <a:buChar char="•"/>
            </a:pPr>
            <a:r>
              <a:rPr lang="en-US" sz="1800" kern="1200" dirty="0">
                <a:solidFill>
                  <a:schemeClr val="tx1"/>
                </a:solidFill>
                <a:latin typeface="+mn-lt"/>
                <a:ea typeface="+mn-ea"/>
                <a:cs typeface="+mn-cs"/>
                <a:sym typeface="Calibri"/>
              </a:rPr>
              <a:t>May 30, 2024:  EV Open house event at Heartland with tours of Rivian and Connect Transit</a:t>
            </a:r>
          </a:p>
          <a:p>
            <a:pPr lvl="1">
              <a:lnSpc>
                <a:spcPct val="90000"/>
              </a:lnSpc>
              <a:spcBef>
                <a:spcPts val="0"/>
              </a:spcBef>
              <a:spcAft>
                <a:spcPts val="600"/>
              </a:spcAft>
              <a:buClr>
                <a:schemeClr val="dk1"/>
              </a:buClr>
              <a:buSzPts val="2400"/>
            </a:pPr>
            <a:endParaRPr lang="en-US" sz="1800" kern="1200" dirty="0">
              <a:solidFill>
                <a:schemeClr val="tx1"/>
              </a:solidFill>
              <a:latin typeface="+mn-lt"/>
              <a:ea typeface="+mn-ea"/>
              <a:cs typeface="+mn-cs"/>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2b91f128d0c_1_4"/>
          <p:cNvSpPr txBox="1"/>
          <p:nvPr/>
        </p:nvSpPr>
        <p:spPr>
          <a:xfrm>
            <a:off x="183450" y="3295075"/>
            <a:ext cx="11616300" cy="3014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1800">
                <a:solidFill>
                  <a:srgbClr val="492365"/>
                </a:solidFill>
                <a:latin typeface="Calibri"/>
                <a:ea typeface="Calibri"/>
                <a:cs typeface="Calibri"/>
                <a:sym typeface="Calibri"/>
              </a:rPr>
              <a:t>Electric Vehicle Train-the-Trainer Bootcamp</a:t>
            </a:r>
            <a:endParaRPr sz="1800">
              <a:solidFill>
                <a:srgbClr val="492365"/>
              </a:solidFill>
              <a:latin typeface="Calibri"/>
              <a:ea typeface="Calibri"/>
              <a:cs typeface="Calibri"/>
              <a:sym typeface="Calibri"/>
            </a:endParaRPr>
          </a:p>
          <a:p>
            <a:pPr marL="0" lvl="0" indent="0" algn="l" rtl="0">
              <a:lnSpc>
                <a:spcPct val="115000"/>
              </a:lnSpc>
              <a:spcBef>
                <a:spcPts val="800"/>
              </a:spcBef>
              <a:spcAft>
                <a:spcPts val="0"/>
              </a:spcAft>
              <a:buNone/>
            </a:pPr>
            <a:r>
              <a:rPr lang="en-US" sz="1800">
                <a:solidFill>
                  <a:srgbClr val="492365"/>
                </a:solidFill>
                <a:latin typeface="Calibri"/>
                <a:ea typeface="Calibri"/>
                <a:cs typeface="Calibri"/>
                <a:sym typeface="Calibri"/>
              </a:rPr>
              <a:t>An Intensive Electric Vehicle Bootcamp for Automotive Instructors</a:t>
            </a:r>
            <a:endParaRPr sz="1800">
              <a:solidFill>
                <a:srgbClr val="492365"/>
              </a:solidFill>
              <a:latin typeface="Calibri"/>
              <a:ea typeface="Calibri"/>
              <a:cs typeface="Calibri"/>
              <a:sym typeface="Calibri"/>
            </a:endParaRPr>
          </a:p>
          <a:p>
            <a:pPr marL="0" lvl="0" indent="0" algn="l" rtl="0">
              <a:lnSpc>
                <a:spcPct val="115000"/>
              </a:lnSpc>
              <a:spcBef>
                <a:spcPts val="800"/>
              </a:spcBef>
              <a:spcAft>
                <a:spcPts val="0"/>
              </a:spcAft>
              <a:buNone/>
            </a:pPr>
            <a:r>
              <a:rPr lang="en-US" sz="1800">
                <a:solidFill>
                  <a:srgbClr val="492365"/>
                </a:solidFill>
                <a:latin typeface="Calibri"/>
                <a:ea typeface="Calibri"/>
                <a:cs typeface="Calibri"/>
                <a:sym typeface="Calibri"/>
              </a:rPr>
              <a:t>3 Days $2,995.00 </a:t>
            </a:r>
            <a:endParaRPr sz="1800">
              <a:solidFill>
                <a:srgbClr val="492365"/>
              </a:solidFill>
              <a:latin typeface="Calibri"/>
              <a:ea typeface="Calibri"/>
              <a:cs typeface="Calibri"/>
              <a:sym typeface="Calibri"/>
            </a:endParaRPr>
          </a:p>
          <a:p>
            <a:pPr marL="0" lvl="0" indent="0" algn="l" rtl="0">
              <a:lnSpc>
                <a:spcPct val="115000"/>
              </a:lnSpc>
              <a:spcBef>
                <a:spcPts val="800"/>
              </a:spcBef>
              <a:spcAft>
                <a:spcPts val="0"/>
              </a:spcAft>
              <a:buNone/>
            </a:pPr>
            <a:r>
              <a:rPr lang="en-US" sz="1800">
                <a:solidFill>
                  <a:srgbClr val="492365"/>
                </a:solidFill>
                <a:latin typeface="Calibri"/>
                <a:ea typeface="Calibri"/>
                <a:cs typeface="Calibri"/>
                <a:sym typeface="Calibri"/>
              </a:rPr>
              <a:t>The transition to electric vehicles and other advanced technologies provides a unique challenge to secondary and post-secondary automotive technology programs and instructors. This course will explore these new technologies and provide educators the knowledge and skills to take these programs from planning through implementation.</a:t>
            </a:r>
            <a:endParaRPr sz="1800">
              <a:solidFill>
                <a:srgbClr val="492365"/>
              </a:solidFill>
              <a:latin typeface="Calibri"/>
              <a:ea typeface="Calibri"/>
              <a:cs typeface="Calibri"/>
              <a:sym typeface="Calibri"/>
            </a:endParaRPr>
          </a:p>
          <a:p>
            <a:pPr marL="0" lvl="0" indent="0" algn="l" rtl="0">
              <a:lnSpc>
                <a:spcPct val="230769"/>
              </a:lnSpc>
              <a:spcBef>
                <a:spcPts val="800"/>
              </a:spcBef>
              <a:spcAft>
                <a:spcPts val="800"/>
              </a:spcAft>
              <a:buNone/>
            </a:pPr>
            <a:endParaRPr sz="3300">
              <a:solidFill>
                <a:srgbClr val="492365"/>
              </a:solidFill>
              <a:latin typeface="Calibri"/>
              <a:ea typeface="Calibri"/>
              <a:cs typeface="Calibri"/>
              <a:sym typeface="Calibri"/>
            </a:endParaRPr>
          </a:p>
        </p:txBody>
      </p:sp>
      <p:pic>
        <p:nvPicPr>
          <p:cNvPr id="313" name="Google Shape;313;g2b91f128d0c_1_4"/>
          <p:cNvPicPr preferRelativeResize="0"/>
          <p:nvPr/>
        </p:nvPicPr>
        <p:blipFill>
          <a:blip r:embed="rId3">
            <a:alphaModFix/>
          </a:blip>
          <a:stretch>
            <a:fillRect/>
          </a:stretch>
        </p:blipFill>
        <p:spPr>
          <a:xfrm>
            <a:off x="6973726" y="722037"/>
            <a:ext cx="3355324" cy="1277276"/>
          </a:xfrm>
          <a:prstGeom prst="rect">
            <a:avLst/>
          </a:prstGeom>
          <a:noFill/>
          <a:ln>
            <a:noFill/>
          </a:ln>
        </p:spPr>
      </p:pic>
      <p:sp>
        <p:nvSpPr>
          <p:cNvPr id="314" name="Google Shape;314;g2b91f128d0c_1_4"/>
          <p:cNvSpPr txBox="1"/>
          <p:nvPr/>
        </p:nvSpPr>
        <p:spPr>
          <a:xfrm>
            <a:off x="7255925" y="2590150"/>
            <a:ext cx="4145700" cy="144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a:solidFill>
                  <a:srgbClr val="492365"/>
                </a:solidFill>
                <a:highlight>
                  <a:srgbClr val="FFFFFF"/>
                </a:highlight>
                <a:latin typeface="Calibri"/>
                <a:ea typeface="Calibri"/>
                <a:cs typeface="Calibri"/>
                <a:sym typeface="Calibri"/>
              </a:rPr>
              <a:t>David Macholz</a:t>
            </a:r>
            <a:endParaRPr sz="2800">
              <a:solidFill>
                <a:srgbClr val="492365"/>
              </a:solidFill>
              <a:highlight>
                <a:srgbClr val="FFFFFF"/>
              </a:highlight>
              <a:latin typeface="Calibri"/>
              <a:ea typeface="Calibri"/>
              <a:cs typeface="Calibri"/>
              <a:sym typeface="Calibri"/>
            </a:endParaRPr>
          </a:p>
          <a:p>
            <a:pPr marL="0" lvl="0" indent="0" algn="l" rtl="0">
              <a:spcBef>
                <a:spcPts val="0"/>
              </a:spcBef>
              <a:spcAft>
                <a:spcPts val="0"/>
              </a:spcAft>
              <a:buNone/>
            </a:pPr>
            <a:r>
              <a:rPr lang="en-US" sz="1800">
                <a:solidFill>
                  <a:srgbClr val="492365"/>
                </a:solidFill>
                <a:highlight>
                  <a:srgbClr val="FFFFFF"/>
                </a:highlight>
                <a:latin typeface="Calibri"/>
                <a:ea typeface="Calibri"/>
                <a:cs typeface="Calibri"/>
                <a:sym typeface="Calibri"/>
              </a:rPr>
              <a:t>Advanced Vehicle Technology Group</a:t>
            </a:r>
            <a:endParaRPr sz="1800">
              <a:solidFill>
                <a:srgbClr val="492365"/>
              </a:solidFill>
              <a:highlight>
                <a:srgbClr val="FFFFFF"/>
              </a:highlight>
              <a:latin typeface="Calibri"/>
              <a:ea typeface="Calibri"/>
              <a:cs typeface="Calibri"/>
              <a:sym typeface="Calibri"/>
            </a:endParaRPr>
          </a:p>
          <a:p>
            <a:pPr marL="0" lvl="0" indent="0" algn="l" rtl="0">
              <a:spcBef>
                <a:spcPts val="0"/>
              </a:spcBef>
              <a:spcAft>
                <a:spcPts val="0"/>
              </a:spcAft>
              <a:buNone/>
            </a:pPr>
            <a:r>
              <a:rPr lang="en-US" sz="1800">
                <a:solidFill>
                  <a:srgbClr val="492365"/>
                </a:solidFill>
                <a:highlight>
                  <a:srgbClr val="FFFFFF"/>
                </a:highlight>
                <a:latin typeface="Calibri"/>
                <a:ea typeface="Calibri"/>
                <a:cs typeface="Calibri"/>
                <a:sym typeface="Calibri"/>
              </a:rPr>
              <a:t>Assistant Dean - Transportation Programs - Suffolk County Community College</a:t>
            </a:r>
            <a:endParaRPr sz="1800">
              <a:solidFill>
                <a:srgbClr val="492365"/>
              </a:solidFill>
              <a:highlight>
                <a:srgbClr val="FFFFFF"/>
              </a:highlight>
              <a:latin typeface="Calibri"/>
              <a:ea typeface="Calibri"/>
              <a:cs typeface="Calibri"/>
              <a:sym typeface="Calibri"/>
            </a:endParaRPr>
          </a:p>
        </p:txBody>
      </p:sp>
      <p:sp>
        <p:nvSpPr>
          <p:cNvPr id="315" name="Google Shape;315;g2b91f128d0c_1_4"/>
          <p:cNvSpPr txBox="1"/>
          <p:nvPr/>
        </p:nvSpPr>
        <p:spPr>
          <a:xfrm>
            <a:off x="245763" y="2475900"/>
            <a:ext cx="2897700" cy="59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dirty="0">
                <a:solidFill>
                  <a:srgbClr val="492365"/>
                </a:solidFill>
                <a:latin typeface="Calibri"/>
                <a:ea typeface="Calibri"/>
                <a:cs typeface="Calibri"/>
                <a:sym typeface="Calibri"/>
              </a:rPr>
              <a:t>AVTG training</a:t>
            </a:r>
            <a:endParaRPr sz="2800" b="1" dirty="0">
              <a:solidFill>
                <a:srgbClr val="492365"/>
              </a:solidFill>
              <a:latin typeface="Calibri"/>
              <a:ea typeface="Calibri"/>
              <a:cs typeface="Calibri"/>
              <a:sym typeface="Calibri"/>
            </a:endParaRPr>
          </a:p>
        </p:txBody>
      </p:sp>
      <p:pic>
        <p:nvPicPr>
          <p:cNvPr id="316" name="Google Shape;316;g2b91f128d0c_1_4"/>
          <p:cNvPicPr preferRelativeResize="0"/>
          <p:nvPr/>
        </p:nvPicPr>
        <p:blipFill rotWithShape="1">
          <a:blip r:embed="rId4">
            <a:alphaModFix/>
          </a:blip>
          <a:srcRect t="10701" r="60764" b="66343"/>
          <a:stretch/>
        </p:blipFill>
        <p:spPr>
          <a:xfrm>
            <a:off x="1281020" y="722025"/>
            <a:ext cx="4902482" cy="1277301"/>
          </a:xfrm>
          <a:prstGeom prst="rect">
            <a:avLst/>
          </a:prstGeom>
          <a:noFill/>
          <a:ln>
            <a:noFill/>
          </a:ln>
        </p:spPr>
      </p:pic>
      <p:pic>
        <p:nvPicPr>
          <p:cNvPr id="2" name="Picture 1" descr="A green text on a black background">
            <a:extLst>
              <a:ext uri="{FF2B5EF4-FFF2-40B4-BE49-F238E27FC236}">
                <a16:creationId xmlns:a16="http://schemas.microsoft.com/office/drawing/2014/main" id="{69DE7C4B-39F9-968D-C9B4-F7A2F590F5D1}"/>
              </a:ext>
            </a:extLst>
          </p:cNvPr>
          <p:cNvPicPr>
            <a:picLocks noChangeAspect="1"/>
          </p:cNvPicPr>
          <p:nvPr/>
        </p:nvPicPr>
        <p:blipFill>
          <a:blip r:embed="rId5"/>
          <a:stretch>
            <a:fillRect/>
          </a:stretch>
        </p:blipFill>
        <p:spPr>
          <a:xfrm>
            <a:off x="9803181" y="-372749"/>
            <a:ext cx="2215597" cy="1384747"/>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grpSp>
        <p:nvGrpSpPr>
          <p:cNvPr id="322" name="Google Shape;322;g2b91f128d0c_1_0"/>
          <p:cNvGrpSpPr/>
          <p:nvPr/>
        </p:nvGrpSpPr>
        <p:grpSpPr>
          <a:xfrm>
            <a:off x="0" y="640400"/>
            <a:ext cx="12191998" cy="6217605"/>
            <a:chOff x="0" y="969900"/>
            <a:chExt cx="12191998" cy="6217605"/>
          </a:xfrm>
        </p:grpSpPr>
        <p:pic>
          <p:nvPicPr>
            <p:cNvPr id="323" name="Google Shape;323;g2b91f128d0c_1_0"/>
            <p:cNvPicPr preferRelativeResize="0"/>
            <p:nvPr/>
          </p:nvPicPr>
          <p:blipFill>
            <a:blip r:embed="rId3">
              <a:alphaModFix/>
            </a:blip>
            <a:stretch>
              <a:fillRect/>
            </a:stretch>
          </p:blipFill>
          <p:spPr>
            <a:xfrm>
              <a:off x="0" y="1563275"/>
              <a:ext cx="12191998" cy="5624230"/>
            </a:xfrm>
            <a:prstGeom prst="rect">
              <a:avLst/>
            </a:prstGeom>
            <a:noFill/>
            <a:ln>
              <a:noFill/>
            </a:ln>
          </p:spPr>
        </p:pic>
        <p:pic>
          <p:nvPicPr>
            <p:cNvPr id="324" name="Google Shape;324;g2b91f128d0c_1_0"/>
            <p:cNvPicPr preferRelativeResize="0"/>
            <p:nvPr/>
          </p:nvPicPr>
          <p:blipFill rotWithShape="1">
            <a:blip r:embed="rId3">
              <a:alphaModFix/>
            </a:blip>
            <a:srcRect l="23502" t="765" r="21750" b="96747"/>
            <a:stretch/>
          </p:blipFill>
          <p:spPr>
            <a:xfrm>
              <a:off x="0" y="969900"/>
              <a:ext cx="12191998" cy="703724"/>
            </a:xfrm>
            <a:prstGeom prst="rect">
              <a:avLst/>
            </a:prstGeom>
            <a:noFill/>
            <a:ln>
              <a:noFill/>
            </a:ln>
          </p:spPr>
        </p:pic>
      </p:grpSp>
      <p:pic>
        <p:nvPicPr>
          <p:cNvPr id="325" name="Google Shape;325;g2b91f128d0c_1_0"/>
          <p:cNvPicPr preferRelativeResize="0"/>
          <p:nvPr/>
        </p:nvPicPr>
        <p:blipFill>
          <a:blip r:embed="rId4">
            <a:alphaModFix/>
          </a:blip>
          <a:stretch>
            <a:fillRect/>
          </a:stretch>
        </p:blipFill>
        <p:spPr>
          <a:xfrm>
            <a:off x="0" y="-4"/>
            <a:ext cx="12191998" cy="1052708"/>
          </a:xfrm>
          <a:prstGeom prst="rect">
            <a:avLst/>
          </a:prstGeom>
          <a:noFill/>
          <a:ln>
            <a:noFill/>
          </a:ln>
        </p:spPr>
      </p:pic>
      <p:pic>
        <p:nvPicPr>
          <p:cNvPr id="2" name="Picture 1" descr="A green text on a black background">
            <a:extLst>
              <a:ext uri="{FF2B5EF4-FFF2-40B4-BE49-F238E27FC236}">
                <a16:creationId xmlns:a16="http://schemas.microsoft.com/office/drawing/2014/main" id="{EAE1F91E-4651-7BAB-B15C-31E8F861A357}"/>
              </a:ext>
            </a:extLst>
          </p:cNvPr>
          <p:cNvPicPr>
            <a:picLocks noChangeAspect="1"/>
          </p:cNvPicPr>
          <p:nvPr/>
        </p:nvPicPr>
        <p:blipFill>
          <a:blip r:embed="rId5"/>
          <a:stretch>
            <a:fillRect/>
          </a:stretch>
        </p:blipFill>
        <p:spPr>
          <a:xfrm>
            <a:off x="9612681" y="-142509"/>
            <a:ext cx="2215597" cy="138474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4"/>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4"/>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4"/>
          <p:cNvSpPr/>
          <p:nvPr/>
        </p:nvSpPr>
        <p:spPr>
          <a:xfrm rot="5400000" flipH="1">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4"/>
          <p:cNvSpPr/>
          <p:nvPr/>
        </p:nvSpPr>
        <p:spPr>
          <a:xfrm rot="5400000" flipH="1">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4"/>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4"/>
          <p:cNvSpPr/>
          <p:nvPr/>
        </p:nvSpPr>
        <p:spPr>
          <a:xfrm rot="5400000" flipH="1">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4"/>
          <p:cNvSpPr txBox="1">
            <a:spLocks noGrp="1"/>
          </p:cNvSpPr>
          <p:nvPr>
            <p:ph type="title"/>
          </p:nvPr>
        </p:nvSpPr>
        <p:spPr>
          <a:xfrm>
            <a:off x="4905054" y="753065"/>
            <a:ext cx="1828800" cy="742048"/>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rgbClr val="FFFFFF"/>
              </a:buClr>
              <a:buSzPts val="4000"/>
              <a:buFont typeface="Calibri"/>
              <a:buNone/>
            </a:pPr>
            <a:r>
              <a:rPr lang="en-US" sz="4000" b="1" dirty="0">
                <a:solidFill>
                  <a:schemeClr val="tx1"/>
                </a:solidFill>
              </a:rPr>
              <a:t>Agenda</a:t>
            </a:r>
            <a:r>
              <a:rPr lang="en-US" sz="4000" b="1" dirty="0">
                <a:solidFill>
                  <a:srgbClr val="FFFFFF"/>
                </a:solidFill>
              </a:rPr>
              <a:t> </a:t>
            </a:r>
            <a:endParaRPr dirty="0"/>
          </a:p>
        </p:txBody>
      </p:sp>
      <p:pic>
        <p:nvPicPr>
          <p:cNvPr id="2" name="Picture 1" descr="A green text on a black background">
            <a:extLst>
              <a:ext uri="{FF2B5EF4-FFF2-40B4-BE49-F238E27FC236}">
                <a16:creationId xmlns:a16="http://schemas.microsoft.com/office/drawing/2014/main" id="{D686EF52-D54A-6D3C-D1A8-F7481F336831}"/>
              </a:ext>
            </a:extLst>
          </p:cNvPr>
          <p:cNvPicPr>
            <a:picLocks noChangeAspect="1"/>
          </p:cNvPicPr>
          <p:nvPr/>
        </p:nvPicPr>
        <p:blipFill>
          <a:blip r:embed="rId3"/>
          <a:stretch>
            <a:fillRect/>
          </a:stretch>
        </p:blipFill>
        <p:spPr>
          <a:xfrm>
            <a:off x="-361048" y="876300"/>
            <a:ext cx="4668486" cy="2917804"/>
          </a:xfrm>
          <a:prstGeom prst="rect">
            <a:avLst/>
          </a:prstGeom>
        </p:spPr>
      </p:pic>
      <p:graphicFrame>
        <p:nvGraphicFramePr>
          <p:cNvPr id="145" name="Google Shape;143;p4">
            <a:extLst>
              <a:ext uri="{FF2B5EF4-FFF2-40B4-BE49-F238E27FC236}">
                <a16:creationId xmlns:a16="http://schemas.microsoft.com/office/drawing/2014/main" id="{7A7D620B-884D-0C01-2318-FEB2AE0907FE}"/>
              </a:ext>
            </a:extLst>
          </p:cNvPr>
          <p:cNvGraphicFramePr/>
          <p:nvPr/>
        </p:nvGraphicFramePr>
        <p:xfrm>
          <a:off x="4810259" y="649480"/>
          <a:ext cx="6555347" cy="55460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g2b91f128d0c_1_12"/>
          <p:cNvSpPr txBox="1"/>
          <p:nvPr/>
        </p:nvSpPr>
        <p:spPr>
          <a:xfrm>
            <a:off x="339026" y="3429000"/>
            <a:ext cx="2156100" cy="263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800" b="1" dirty="0">
                <a:solidFill>
                  <a:srgbClr val="01509F"/>
                </a:solidFill>
                <a:latin typeface="Calibri"/>
                <a:ea typeface="Calibri"/>
                <a:cs typeface="Calibri"/>
                <a:sym typeface="Calibri"/>
              </a:rPr>
              <a:t>Part-Time</a:t>
            </a:r>
            <a:endParaRPr sz="2800" b="1" dirty="0">
              <a:solidFill>
                <a:srgbClr val="01509F"/>
              </a:solidFill>
              <a:latin typeface="Calibri"/>
              <a:ea typeface="Calibri"/>
              <a:cs typeface="Calibri"/>
              <a:sym typeface="Calibri"/>
            </a:endParaRPr>
          </a:p>
          <a:p>
            <a:pPr marL="0" lvl="0" indent="0" algn="ctr" rtl="0">
              <a:spcBef>
                <a:spcPts val="0"/>
              </a:spcBef>
              <a:spcAft>
                <a:spcPts val="0"/>
              </a:spcAft>
              <a:buNone/>
            </a:pPr>
            <a:r>
              <a:rPr lang="en-US" sz="2800" b="1" dirty="0">
                <a:solidFill>
                  <a:srgbClr val="01509F"/>
                </a:solidFill>
                <a:latin typeface="Calibri"/>
                <a:ea typeface="Calibri"/>
                <a:cs typeface="Calibri"/>
                <a:sym typeface="Calibri"/>
              </a:rPr>
              <a:t>Online</a:t>
            </a:r>
            <a:endParaRPr sz="2800" b="1" dirty="0">
              <a:solidFill>
                <a:srgbClr val="01509F"/>
              </a:solidFill>
              <a:latin typeface="Calibri"/>
              <a:ea typeface="Calibri"/>
              <a:cs typeface="Calibri"/>
              <a:sym typeface="Calibri"/>
            </a:endParaRPr>
          </a:p>
          <a:p>
            <a:pPr marL="0" lvl="0" indent="0" algn="ctr" rtl="0">
              <a:spcBef>
                <a:spcPts val="0"/>
              </a:spcBef>
              <a:spcAft>
                <a:spcPts val="0"/>
              </a:spcAft>
              <a:buNone/>
            </a:pPr>
            <a:r>
              <a:rPr lang="en-US" sz="2800" b="1" dirty="0">
                <a:solidFill>
                  <a:srgbClr val="01509F"/>
                </a:solidFill>
                <a:latin typeface="Calibri"/>
                <a:ea typeface="Calibri"/>
                <a:cs typeface="Calibri"/>
                <a:sym typeface="Calibri"/>
              </a:rPr>
              <a:t> </a:t>
            </a:r>
            <a:endParaRPr sz="2800" b="1" dirty="0">
              <a:solidFill>
                <a:srgbClr val="01509F"/>
              </a:solidFill>
              <a:latin typeface="Calibri"/>
              <a:ea typeface="Calibri"/>
              <a:cs typeface="Calibri"/>
              <a:sym typeface="Calibri"/>
            </a:endParaRPr>
          </a:p>
          <a:p>
            <a:pPr marL="0" lvl="0" indent="0" algn="ctr" rtl="0">
              <a:spcBef>
                <a:spcPts val="0"/>
              </a:spcBef>
              <a:spcAft>
                <a:spcPts val="0"/>
              </a:spcAft>
              <a:buNone/>
            </a:pPr>
            <a:r>
              <a:rPr lang="en-US" sz="2800" b="1" dirty="0">
                <a:solidFill>
                  <a:srgbClr val="01509F"/>
                </a:solidFill>
                <a:latin typeface="Calibri"/>
                <a:ea typeface="Calibri"/>
                <a:cs typeface="Calibri"/>
                <a:sym typeface="Calibri"/>
              </a:rPr>
              <a:t>1</a:t>
            </a:r>
            <a:r>
              <a:rPr lang="en-US" sz="2800" b="1" baseline="30000" dirty="0">
                <a:solidFill>
                  <a:srgbClr val="01509F"/>
                </a:solidFill>
                <a:latin typeface="Calibri"/>
                <a:ea typeface="Calibri"/>
                <a:cs typeface="Calibri"/>
                <a:sym typeface="Calibri"/>
              </a:rPr>
              <a:t>st</a:t>
            </a:r>
            <a:r>
              <a:rPr lang="en-US" sz="2800" b="1" dirty="0">
                <a:solidFill>
                  <a:srgbClr val="01509F"/>
                </a:solidFill>
                <a:latin typeface="Calibri"/>
                <a:ea typeface="Calibri"/>
                <a:cs typeface="Calibri"/>
                <a:sym typeface="Calibri"/>
              </a:rPr>
              <a:t> week of August 2024 </a:t>
            </a:r>
            <a:endParaRPr sz="2800" b="1" dirty="0">
              <a:solidFill>
                <a:srgbClr val="01509F"/>
              </a:solidFill>
              <a:latin typeface="Calibri"/>
              <a:ea typeface="Calibri"/>
              <a:cs typeface="Calibri"/>
              <a:sym typeface="Calibri"/>
            </a:endParaRPr>
          </a:p>
          <a:p>
            <a:pPr marL="0" lvl="0" indent="0" algn="ctr" rtl="0">
              <a:spcBef>
                <a:spcPts val="0"/>
              </a:spcBef>
              <a:spcAft>
                <a:spcPts val="0"/>
              </a:spcAft>
              <a:buNone/>
            </a:pPr>
            <a:r>
              <a:rPr lang="en-US" sz="2800" b="1" dirty="0">
                <a:solidFill>
                  <a:srgbClr val="01509F"/>
                </a:solidFill>
                <a:latin typeface="Calibri"/>
                <a:ea typeface="Calibri"/>
                <a:cs typeface="Calibri"/>
                <a:sym typeface="Calibri"/>
              </a:rPr>
              <a:t>- </a:t>
            </a:r>
            <a:endParaRPr sz="2800" b="1" dirty="0">
              <a:solidFill>
                <a:srgbClr val="01509F"/>
              </a:solidFill>
              <a:latin typeface="Calibri"/>
              <a:ea typeface="Calibri"/>
              <a:cs typeface="Calibri"/>
              <a:sym typeface="Calibri"/>
            </a:endParaRPr>
          </a:p>
          <a:p>
            <a:pPr marL="0" lvl="0" indent="0" algn="ctr" rtl="0">
              <a:spcBef>
                <a:spcPts val="0"/>
              </a:spcBef>
              <a:spcAft>
                <a:spcPts val="0"/>
              </a:spcAft>
              <a:buNone/>
            </a:pPr>
            <a:r>
              <a:rPr lang="en-US" sz="2800" b="1" dirty="0">
                <a:solidFill>
                  <a:srgbClr val="01509F"/>
                </a:solidFill>
                <a:latin typeface="Calibri"/>
                <a:ea typeface="Calibri"/>
                <a:cs typeface="Calibri"/>
                <a:sym typeface="Calibri"/>
              </a:rPr>
              <a:t>June 2025</a:t>
            </a:r>
            <a:endParaRPr sz="2800" b="1" dirty="0">
              <a:solidFill>
                <a:srgbClr val="01509F"/>
              </a:solidFill>
              <a:latin typeface="Calibri"/>
              <a:ea typeface="Calibri"/>
              <a:cs typeface="Calibri"/>
              <a:sym typeface="Calibri"/>
            </a:endParaRPr>
          </a:p>
          <a:p>
            <a:pPr marL="0" lvl="0" indent="0" algn="ctr" rtl="0">
              <a:spcBef>
                <a:spcPts val="0"/>
              </a:spcBef>
              <a:spcAft>
                <a:spcPts val="0"/>
              </a:spcAft>
              <a:buNone/>
            </a:pPr>
            <a:endParaRPr sz="2800" b="1" dirty="0">
              <a:solidFill>
                <a:srgbClr val="492365"/>
              </a:solidFill>
              <a:latin typeface="Calibri"/>
              <a:ea typeface="Calibri"/>
              <a:cs typeface="Calibri"/>
              <a:sym typeface="Calibri"/>
            </a:endParaRPr>
          </a:p>
        </p:txBody>
      </p:sp>
      <p:pic>
        <p:nvPicPr>
          <p:cNvPr id="345" name="Google Shape;345;g2b91f128d0c_1_12"/>
          <p:cNvPicPr preferRelativeResize="0"/>
          <p:nvPr/>
        </p:nvPicPr>
        <p:blipFill rotWithShape="1">
          <a:blip r:embed="rId3">
            <a:alphaModFix/>
          </a:blip>
          <a:srcRect r="9796"/>
          <a:stretch/>
        </p:blipFill>
        <p:spPr>
          <a:xfrm>
            <a:off x="3149600" y="2636500"/>
            <a:ext cx="8703374" cy="4010025"/>
          </a:xfrm>
          <a:prstGeom prst="rect">
            <a:avLst/>
          </a:prstGeom>
          <a:noFill/>
          <a:ln>
            <a:noFill/>
          </a:ln>
        </p:spPr>
      </p:pic>
      <p:pic>
        <p:nvPicPr>
          <p:cNvPr id="346" name="Google Shape;346;g2b91f128d0c_1_12"/>
          <p:cNvPicPr preferRelativeResize="0"/>
          <p:nvPr/>
        </p:nvPicPr>
        <p:blipFill rotWithShape="1">
          <a:blip r:embed="rId4">
            <a:alphaModFix/>
          </a:blip>
          <a:srcRect r="72083" b="66047"/>
          <a:stretch/>
        </p:blipFill>
        <p:spPr>
          <a:xfrm>
            <a:off x="0" y="373123"/>
            <a:ext cx="3403601" cy="1433100"/>
          </a:xfrm>
          <a:prstGeom prst="rect">
            <a:avLst/>
          </a:prstGeom>
          <a:noFill/>
          <a:ln>
            <a:noFill/>
          </a:ln>
        </p:spPr>
      </p:pic>
      <p:pic>
        <p:nvPicPr>
          <p:cNvPr id="347" name="Google Shape;347;g2b91f128d0c_1_12"/>
          <p:cNvPicPr preferRelativeResize="0"/>
          <p:nvPr/>
        </p:nvPicPr>
        <p:blipFill rotWithShape="1">
          <a:blip r:embed="rId4">
            <a:alphaModFix/>
          </a:blip>
          <a:srcRect l="11364" t="37962" r="16066" b="36294"/>
          <a:stretch/>
        </p:blipFill>
        <p:spPr>
          <a:xfrm>
            <a:off x="3149600" y="663225"/>
            <a:ext cx="8847677" cy="1086549"/>
          </a:xfrm>
          <a:prstGeom prst="rect">
            <a:avLst/>
          </a:prstGeom>
          <a:noFill/>
          <a:ln>
            <a:noFill/>
          </a:ln>
        </p:spPr>
      </p:pic>
      <p:pic>
        <p:nvPicPr>
          <p:cNvPr id="348" name="Google Shape;348;g2b91f128d0c_1_12"/>
          <p:cNvPicPr preferRelativeResize="0"/>
          <p:nvPr/>
        </p:nvPicPr>
        <p:blipFill rotWithShape="1">
          <a:blip r:embed="rId4">
            <a:alphaModFix/>
          </a:blip>
          <a:srcRect t="63773" b="20810"/>
          <a:stretch/>
        </p:blipFill>
        <p:spPr>
          <a:xfrm>
            <a:off x="-25" y="1749776"/>
            <a:ext cx="12192052" cy="650649"/>
          </a:xfrm>
          <a:prstGeom prst="rect">
            <a:avLst/>
          </a:prstGeom>
          <a:noFill/>
          <a:ln>
            <a:noFill/>
          </a:ln>
        </p:spPr>
      </p:pic>
      <p:pic>
        <p:nvPicPr>
          <p:cNvPr id="2" name="Picture 1" descr="A green text on a black background">
            <a:extLst>
              <a:ext uri="{FF2B5EF4-FFF2-40B4-BE49-F238E27FC236}">
                <a16:creationId xmlns:a16="http://schemas.microsoft.com/office/drawing/2014/main" id="{6CFA4216-24AC-D966-7B62-69A0BDCD01A9}"/>
              </a:ext>
            </a:extLst>
          </p:cNvPr>
          <p:cNvPicPr>
            <a:picLocks noChangeAspect="1"/>
          </p:cNvPicPr>
          <p:nvPr/>
        </p:nvPicPr>
        <p:blipFill>
          <a:blip r:embed="rId5"/>
          <a:stretch>
            <a:fillRect/>
          </a:stretch>
        </p:blipFill>
        <p:spPr>
          <a:xfrm>
            <a:off x="279529" y="2142424"/>
            <a:ext cx="2215597" cy="1384747"/>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3"/>
        <p:cNvGrpSpPr/>
        <p:nvPr/>
      </p:nvGrpSpPr>
      <p:grpSpPr>
        <a:xfrm>
          <a:off x="0" y="0"/>
          <a:ext cx="0" cy="0"/>
          <a:chOff x="0" y="0"/>
          <a:chExt cx="0" cy="0"/>
        </a:xfrm>
      </p:grpSpPr>
      <p:sp>
        <p:nvSpPr>
          <p:cNvPr id="444" name="Google Shape;444;p32"/>
          <p:cNvSpPr/>
          <p:nvPr/>
        </p:nvSpPr>
        <p:spPr>
          <a:xfrm>
            <a:off x="305" y="0"/>
            <a:ext cx="12191695" cy="6858000"/>
          </a:xfrm>
          <a:prstGeom prst="rect">
            <a:avLst/>
          </a:prstGeom>
          <a:solidFill>
            <a:srgbClr val="E8E6E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445" name="Google Shape;445;p32"/>
          <p:cNvSpPr txBox="1">
            <a:spLocks noGrp="1"/>
          </p:cNvSpPr>
          <p:nvPr>
            <p:ph type="ctrTitle"/>
          </p:nvPr>
        </p:nvSpPr>
        <p:spPr>
          <a:xfrm>
            <a:off x="6424531" y="1508761"/>
            <a:ext cx="4807349" cy="30022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Calibri"/>
              <a:buNone/>
            </a:pPr>
            <a:r>
              <a:rPr lang="en-US" b="1" dirty="0"/>
              <a:t>Questions?</a:t>
            </a:r>
            <a:br>
              <a:rPr lang="en-US" b="1" dirty="0"/>
            </a:br>
            <a:br>
              <a:rPr lang="en-US" b="1" dirty="0"/>
            </a:br>
            <a:r>
              <a:rPr lang="en-US" sz="2700" dirty="0"/>
              <a:t>Send any additional questions to </a:t>
            </a:r>
            <a:r>
              <a:rPr lang="en-US" sz="2700" dirty="0">
                <a:hlinkClick r:id="rId3"/>
              </a:rPr>
              <a:t>ICCB.cte@illinois.gov</a:t>
            </a:r>
            <a:r>
              <a:rPr lang="en-US" sz="2700" dirty="0"/>
              <a:t>.</a:t>
            </a:r>
            <a:r>
              <a:rPr lang="en-US" dirty="0"/>
              <a:t> </a:t>
            </a:r>
            <a:endParaRPr dirty="0"/>
          </a:p>
        </p:txBody>
      </p:sp>
      <p:sp>
        <p:nvSpPr>
          <p:cNvPr id="447" name="Google Shape;447;p32"/>
          <p:cNvSpPr/>
          <p:nvPr/>
        </p:nvSpPr>
        <p:spPr>
          <a:xfrm>
            <a:off x="3084938" y="0"/>
            <a:ext cx="2529723" cy="6858000"/>
          </a:xfrm>
          <a:custGeom>
            <a:avLst/>
            <a:gdLst/>
            <a:ahLst/>
            <a:cxnLst/>
            <a:rect l="l" t="t" r="r" b="b"/>
            <a:pathLst>
              <a:path w="2529723" h="6858000" extrusionOk="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sp>
        <p:nvSpPr>
          <p:cNvPr id="448" name="Google Shape;448;p32"/>
          <p:cNvSpPr/>
          <p:nvPr/>
        </p:nvSpPr>
        <p:spPr>
          <a:xfrm>
            <a:off x="2925575" y="0"/>
            <a:ext cx="2486322" cy="6858000"/>
          </a:xfrm>
          <a:custGeom>
            <a:avLst/>
            <a:gdLst/>
            <a:ahLst/>
            <a:cxnLst/>
            <a:rect l="l" t="t" r="r" b="b"/>
            <a:pathLst>
              <a:path w="2521425" h="6858000" extrusionOk="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4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Meiryo"/>
              <a:ea typeface="Meiryo"/>
              <a:cs typeface="Meiryo"/>
              <a:sym typeface="Meiryo"/>
            </a:endParaRPr>
          </a:p>
        </p:txBody>
      </p:sp>
      <p:pic>
        <p:nvPicPr>
          <p:cNvPr id="449" name="Google Shape;449;p32" descr="Yellow question mark"/>
          <p:cNvPicPr preferRelativeResize="0"/>
          <p:nvPr/>
        </p:nvPicPr>
        <p:blipFill rotWithShape="1">
          <a:blip r:embed="rId4">
            <a:alphaModFix/>
          </a:blip>
          <a:srcRect l="44701" r="9751"/>
          <a:stretch/>
        </p:blipFill>
        <p:spPr>
          <a:xfrm>
            <a:off x="-1507" y="10"/>
            <a:ext cx="5205951" cy="6857990"/>
          </a:xfrm>
          <a:custGeom>
            <a:avLst/>
            <a:gdLst/>
            <a:ahLst/>
            <a:cxnLst/>
            <a:rect l="l" t="t" r="r" b="b"/>
            <a:pathLst>
              <a:path w="5205951" h="6858000" extrusionOk="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noFill/>
          <a:ln>
            <a:noFill/>
          </a:ln>
        </p:spPr>
      </p:pic>
      <p:sp>
        <p:nvSpPr>
          <p:cNvPr id="450" name="Google Shape;450;p32"/>
          <p:cNvSpPr/>
          <p:nvPr/>
        </p:nvSpPr>
        <p:spPr>
          <a:xfrm>
            <a:off x="2359072" y="0"/>
            <a:ext cx="2845372" cy="6858000"/>
          </a:xfrm>
          <a:custGeom>
            <a:avLst/>
            <a:gdLst/>
            <a:ahLst/>
            <a:cxnLst/>
            <a:rect l="l" t="t" r="r" b="b"/>
            <a:pathLst>
              <a:path w="2845372" h="6858000" extrusionOk="0">
                <a:moveTo>
                  <a:pt x="939908" y="0"/>
                </a:moveTo>
                <a:lnTo>
                  <a:pt x="1222349" y="0"/>
                </a:lnTo>
                <a:lnTo>
                  <a:pt x="1244473" y="14997"/>
                </a:lnTo>
                <a:cubicBezTo>
                  <a:pt x="2271636" y="754641"/>
                  <a:pt x="2845372" y="2093192"/>
                  <a:pt x="2845372" y="3621656"/>
                </a:cubicBezTo>
                <a:cubicBezTo>
                  <a:pt x="2845372" y="4969131"/>
                  <a:pt x="1916647" y="5602839"/>
                  <a:pt x="971022" y="6374814"/>
                </a:cubicBezTo>
                <a:cubicBezTo>
                  <a:pt x="798819" y="6515397"/>
                  <a:pt x="628192" y="6653108"/>
                  <a:pt x="454374" y="6780599"/>
                </a:cubicBezTo>
                <a:lnTo>
                  <a:pt x="342618" y="6858000"/>
                </a:lnTo>
                <a:lnTo>
                  <a:pt x="129116" y="6858000"/>
                </a:lnTo>
                <a:lnTo>
                  <a:pt x="0" y="6858000"/>
                </a:lnTo>
                <a:lnTo>
                  <a:pt x="119401" y="6780599"/>
                </a:lnTo>
                <a:cubicBezTo>
                  <a:pt x="305108" y="6653108"/>
                  <a:pt x="487407" y="6515397"/>
                  <a:pt x="671389" y="6374814"/>
                </a:cubicBezTo>
                <a:cubicBezTo>
                  <a:pt x="1681699" y="5602839"/>
                  <a:pt x="2673952" y="4969131"/>
                  <a:pt x="2673952" y="3621656"/>
                </a:cubicBezTo>
                <a:cubicBezTo>
                  <a:pt x="2673952" y="2093192"/>
                  <a:pt x="2060970" y="754641"/>
                  <a:pt x="963545" y="14997"/>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sp>
        <p:nvSpPr>
          <p:cNvPr id="148" name="Google Shape;148;p8"/>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8"/>
          <p:cNvSpPr/>
          <p:nvPr/>
        </p:nvSpPr>
        <p:spPr>
          <a:xfrm>
            <a:off x="-3048" y="227"/>
            <a:ext cx="12188952" cy="4551895"/>
          </a:xfrm>
          <a:prstGeom prst="rect">
            <a:avLst/>
          </a:prstGeom>
          <a:solidFill>
            <a:srgbClr val="1F38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8"/>
          <p:cNvSpPr txBox="1">
            <a:spLocks noGrp="1"/>
          </p:cNvSpPr>
          <p:nvPr>
            <p:ph type="title"/>
          </p:nvPr>
        </p:nvSpPr>
        <p:spPr>
          <a:xfrm>
            <a:off x="795342" y="2499253"/>
            <a:ext cx="5478458" cy="132820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8000"/>
              <a:buFont typeface="Calibri"/>
              <a:buNone/>
            </a:pPr>
            <a:r>
              <a:rPr lang="en-US" sz="8000" b="1" dirty="0">
                <a:solidFill>
                  <a:srgbClr val="FFFFFF"/>
                </a:solidFill>
              </a:rPr>
              <a:t>Background</a:t>
            </a:r>
            <a:endParaRPr dirty="0"/>
          </a:p>
        </p:txBody>
      </p:sp>
      <p:sp>
        <p:nvSpPr>
          <p:cNvPr id="151" name="Google Shape;151;p8"/>
          <p:cNvSpPr/>
          <p:nvPr/>
        </p:nvSpPr>
        <p:spPr>
          <a:xfrm>
            <a:off x="8727747" y="4208147"/>
            <a:ext cx="339126" cy="1938528"/>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F549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8"/>
          <p:cNvSpPr/>
          <p:nvPr/>
        </p:nvSpPr>
        <p:spPr>
          <a:xfrm>
            <a:off x="8728739" y="4098333"/>
            <a:ext cx="201857" cy="1874520"/>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F386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8"/>
          <p:cNvSpPr/>
          <p:nvPr/>
        </p:nvSpPr>
        <p:spPr>
          <a:xfrm>
            <a:off x="-3048" y="4098334"/>
            <a:ext cx="8933019" cy="177393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8"/>
          <p:cNvSpPr/>
          <p:nvPr/>
        </p:nvSpPr>
        <p:spPr>
          <a:xfrm>
            <a:off x="9066873" y="4377267"/>
            <a:ext cx="3122079" cy="177393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descr="A green text on a black background">
            <a:extLst>
              <a:ext uri="{FF2B5EF4-FFF2-40B4-BE49-F238E27FC236}">
                <a16:creationId xmlns:a16="http://schemas.microsoft.com/office/drawing/2014/main" id="{7788C8D9-80B2-E4F3-9F76-AF5F4F48BA67}"/>
              </a:ext>
            </a:extLst>
          </p:cNvPr>
          <p:cNvPicPr>
            <a:picLocks noChangeAspect="1"/>
          </p:cNvPicPr>
          <p:nvPr/>
        </p:nvPicPr>
        <p:blipFill>
          <a:blip r:embed="rId3"/>
          <a:stretch>
            <a:fillRect/>
          </a:stretch>
        </p:blipFill>
        <p:spPr>
          <a:xfrm>
            <a:off x="7384847" y="-327090"/>
            <a:ext cx="4697849" cy="293615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6"/>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6"/>
          <p:cNvSpPr txBox="1">
            <a:spLocks noGrp="1"/>
          </p:cNvSpPr>
          <p:nvPr>
            <p:ph type="title"/>
          </p:nvPr>
        </p:nvSpPr>
        <p:spPr>
          <a:xfrm>
            <a:off x="400304" y="1714285"/>
            <a:ext cx="5251316" cy="103409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b="1" dirty="0"/>
              <a:t>Funding Overview</a:t>
            </a:r>
            <a:endParaRPr dirty="0"/>
          </a:p>
        </p:txBody>
      </p:sp>
      <p:sp>
        <p:nvSpPr>
          <p:cNvPr id="162" name="Google Shape;162;p6"/>
          <p:cNvSpPr txBox="1">
            <a:spLocks noGrp="1"/>
          </p:cNvSpPr>
          <p:nvPr>
            <p:ph type="body" idx="1"/>
          </p:nvPr>
        </p:nvSpPr>
        <p:spPr>
          <a:xfrm>
            <a:off x="400304" y="2997200"/>
            <a:ext cx="11283696" cy="3443974"/>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chemeClr val="dk1"/>
              </a:buClr>
              <a:buSzPts val="2400"/>
              <a:buNone/>
            </a:pPr>
            <a:endParaRPr sz="2400" dirty="0"/>
          </a:p>
          <a:p>
            <a:pPr marL="0" lvl="0" indent="0" algn="l" rtl="0">
              <a:lnSpc>
                <a:spcPct val="90000"/>
              </a:lnSpc>
              <a:spcBef>
                <a:spcPts val="1000"/>
              </a:spcBef>
              <a:spcAft>
                <a:spcPts val="0"/>
              </a:spcAft>
              <a:buClr>
                <a:schemeClr val="dk1"/>
              </a:buClr>
              <a:buSzPts val="2400"/>
              <a:buNone/>
            </a:pPr>
            <a:r>
              <a:rPr lang="en-US" sz="2400" dirty="0"/>
              <a:t>ICCB is awarding approximately $7.361 million in round 3 of the Rev Up EV initiative through a competitive grant fund </a:t>
            </a:r>
            <a:r>
              <a:rPr lang="en-US" sz="2400" b="1" dirty="0"/>
              <a:t>to promote the scale of </a:t>
            </a:r>
            <a:r>
              <a:rPr lang="en-US" sz="2400" b="1" u="sng" dirty="0"/>
              <a:t>EV technology </a:t>
            </a:r>
            <a:r>
              <a:rPr lang="en-US" sz="2400" b="1" dirty="0"/>
              <a:t>programs, as well as advanced </a:t>
            </a:r>
            <a:r>
              <a:rPr lang="en-US" sz="2400" b="1" u="sng" dirty="0"/>
              <a:t>manufacturing programs </a:t>
            </a:r>
            <a:r>
              <a:rPr lang="en-US" sz="2400" b="1" dirty="0"/>
              <a:t>that support EV infrastructure more broadly</a:t>
            </a:r>
            <a:r>
              <a:rPr lang="en-US" sz="2400" dirty="0"/>
              <a:t> by way of two competitive grant opportunities:</a:t>
            </a:r>
            <a:endParaRPr dirty="0"/>
          </a:p>
          <a:p>
            <a:pPr marL="1143000" lvl="2" indent="-228600">
              <a:buSzPts val="2000"/>
            </a:pPr>
            <a:r>
              <a:rPr lang="en-US" dirty="0"/>
              <a:t>Objective A:  Capacity Building – up to $90,000:  two (2) new colleges</a:t>
            </a:r>
          </a:p>
          <a:p>
            <a:pPr marL="1143000" lvl="2" indent="-228600">
              <a:buSzPts val="2000"/>
            </a:pPr>
            <a:r>
              <a:rPr lang="en-US" dirty="0"/>
              <a:t>Objective B:  Development, Revision, Expansion - $100,000-525,000: seventeen (17) colleges </a:t>
            </a:r>
            <a:endParaRPr dirty="0"/>
          </a:p>
          <a:p>
            <a:pPr marL="228600" lvl="0" indent="-101600" algn="l" rtl="0">
              <a:lnSpc>
                <a:spcPct val="90000"/>
              </a:lnSpc>
              <a:spcBef>
                <a:spcPts val="1000"/>
              </a:spcBef>
              <a:spcAft>
                <a:spcPts val="0"/>
              </a:spcAft>
              <a:buClr>
                <a:schemeClr val="dk1"/>
              </a:buClr>
              <a:buSzPts val="2000"/>
              <a:buNone/>
            </a:pPr>
            <a:endParaRPr sz="2000" dirty="0"/>
          </a:p>
        </p:txBody>
      </p:sp>
      <p:pic>
        <p:nvPicPr>
          <p:cNvPr id="5" name="Picture 4" descr="A green text on a black background">
            <a:extLst>
              <a:ext uri="{FF2B5EF4-FFF2-40B4-BE49-F238E27FC236}">
                <a16:creationId xmlns:a16="http://schemas.microsoft.com/office/drawing/2014/main" id="{373719C5-0775-BF02-CA81-65A506214170}"/>
              </a:ext>
            </a:extLst>
          </p:cNvPr>
          <p:cNvPicPr>
            <a:picLocks noChangeAspect="1"/>
          </p:cNvPicPr>
          <p:nvPr/>
        </p:nvPicPr>
        <p:blipFill>
          <a:blip r:embed="rId3"/>
          <a:stretch>
            <a:fillRect/>
          </a:stretch>
        </p:blipFill>
        <p:spPr>
          <a:xfrm>
            <a:off x="4958080" y="-546315"/>
            <a:ext cx="7233920" cy="4521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9"/>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9"/>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9"/>
          <p:cNvSpPr/>
          <p:nvPr/>
        </p:nvSpPr>
        <p:spPr>
          <a:xfrm rot="5400000" flipH="1">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9"/>
          <p:cNvSpPr/>
          <p:nvPr/>
        </p:nvSpPr>
        <p:spPr>
          <a:xfrm rot="5400000" flipH="1">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9"/>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9"/>
          <p:cNvSpPr/>
          <p:nvPr/>
        </p:nvSpPr>
        <p:spPr>
          <a:xfrm rot="5400000" flipH="1">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9"/>
          <p:cNvSpPr txBox="1">
            <a:spLocks noGrp="1"/>
          </p:cNvSpPr>
          <p:nvPr>
            <p:ph type="title"/>
          </p:nvPr>
        </p:nvSpPr>
        <p:spPr>
          <a:xfrm>
            <a:off x="546932" y="1725111"/>
            <a:ext cx="3201366" cy="3387497"/>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Clr>
                <a:srgbClr val="FFFFFF"/>
              </a:buClr>
              <a:buSzPts val="4000"/>
              <a:buFont typeface="Calibri"/>
              <a:buNone/>
            </a:pPr>
            <a:r>
              <a:rPr lang="en-US" sz="4000" b="1" u="sng" dirty="0">
                <a:solidFill>
                  <a:srgbClr val="FFFFFF"/>
                </a:solidFill>
              </a:rPr>
              <a:t>Objective A</a:t>
            </a:r>
            <a:r>
              <a:rPr lang="en-US" sz="4000" b="1" dirty="0">
                <a:solidFill>
                  <a:srgbClr val="FFFFFF"/>
                </a:solidFill>
              </a:rPr>
              <a:t>: Building Capacity for Electric Vehicles</a:t>
            </a:r>
            <a:endParaRPr dirty="0"/>
          </a:p>
        </p:txBody>
      </p:sp>
      <p:sp>
        <p:nvSpPr>
          <p:cNvPr id="176" name="Google Shape;176;p9"/>
          <p:cNvSpPr txBox="1">
            <a:spLocks noGrp="1"/>
          </p:cNvSpPr>
          <p:nvPr>
            <p:ph type="body" idx="1"/>
          </p:nvPr>
        </p:nvSpPr>
        <p:spPr>
          <a:xfrm>
            <a:off x="4810259" y="649480"/>
            <a:ext cx="6555347" cy="6007994"/>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2400"/>
              <a:buChar char="•"/>
            </a:pPr>
            <a:r>
              <a:rPr lang="en-US" sz="2400" dirty="0"/>
              <a:t>Designed to support a cohort of community colleges to build capacity at their institutions and communities for the transition to EV technology. </a:t>
            </a:r>
            <a:endParaRPr dirty="0"/>
          </a:p>
          <a:p>
            <a:pPr marL="228600" lvl="0" indent="-228600" algn="l" rtl="0">
              <a:lnSpc>
                <a:spcPct val="90000"/>
              </a:lnSpc>
              <a:spcBef>
                <a:spcPts val="1000"/>
              </a:spcBef>
              <a:spcAft>
                <a:spcPts val="0"/>
              </a:spcAft>
              <a:buClr>
                <a:schemeClr val="dk1"/>
              </a:buClr>
              <a:buSzPts val="2400"/>
              <a:buChar char="•"/>
            </a:pPr>
            <a:r>
              <a:rPr lang="en-US" sz="2400" dirty="0"/>
              <a:t>Intended to prepare and position institutions for future funding opportunities and to build capacity for program development and implementation. </a:t>
            </a:r>
            <a:endParaRPr dirty="0"/>
          </a:p>
          <a:p>
            <a:pPr marL="228600" lvl="0" indent="-228600" algn="l" rtl="0">
              <a:lnSpc>
                <a:spcPct val="90000"/>
              </a:lnSpc>
              <a:spcBef>
                <a:spcPts val="1000"/>
              </a:spcBef>
              <a:spcAft>
                <a:spcPts val="0"/>
              </a:spcAft>
              <a:buClr>
                <a:schemeClr val="dk1"/>
              </a:buClr>
              <a:buSzPts val="2400"/>
              <a:buChar char="•"/>
            </a:pPr>
            <a:r>
              <a:rPr lang="en-US" sz="2400" dirty="0"/>
              <a:t>Use of funds could include, but not necessarily be limited to, employer and community engagement, participation in the EV network, curriculum mapping and development, professional development and training for faculty, community needs assessment.</a:t>
            </a:r>
            <a:endParaRPr dirty="0"/>
          </a:p>
          <a:p>
            <a:pPr marL="228600" lvl="0" indent="-228600" algn="l" rtl="0">
              <a:lnSpc>
                <a:spcPct val="90000"/>
              </a:lnSpc>
              <a:spcBef>
                <a:spcPts val="1000"/>
              </a:spcBef>
              <a:spcAft>
                <a:spcPts val="0"/>
              </a:spcAft>
              <a:buClr>
                <a:schemeClr val="dk1"/>
              </a:buClr>
              <a:buSzPts val="2400"/>
              <a:buChar char="•"/>
            </a:pPr>
            <a:r>
              <a:rPr lang="en-US" sz="2400" i="1" dirty="0"/>
              <a:t>Maximum: $90,000 per college</a:t>
            </a:r>
            <a:endParaRPr dirty="0"/>
          </a:p>
          <a:p>
            <a:pPr marL="228600" lvl="0" indent="-228600" algn="l" rtl="0">
              <a:lnSpc>
                <a:spcPct val="90000"/>
              </a:lnSpc>
              <a:spcBef>
                <a:spcPts val="1000"/>
              </a:spcBef>
              <a:spcAft>
                <a:spcPts val="0"/>
              </a:spcAft>
              <a:buClr>
                <a:schemeClr val="dk1"/>
              </a:buClr>
              <a:buSzPts val="2400"/>
              <a:buChar char="•"/>
            </a:pPr>
            <a:r>
              <a:rPr lang="en-US" sz="2400" i="1" dirty="0"/>
              <a:t>One year grant (January 1 – December 31, 2025)</a:t>
            </a:r>
            <a:endParaRPr sz="2400" i="1" dirty="0"/>
          </a:p>
        </p:txBody>
      </p:sp>
      <p:pic>
        <p:nvPicPr>
          <p:cNvPr id="2" name="Picture 1" descr="A green text on a black background">
            <a:extLst>
              <a:ext uri="{FF2B5EF4-FFF2-40B4-BE49-F238E27FC236}">
                <a16:creationId xmlns:a16="http://schemas.microsoft.com/office/drawing/2014/main" id="{55CAB404-0B7E-A640-D713-C3F893C55F88}"/>
              </a:ext>
            </a:extLst>
          </p:cNvPr>
          <p:cNvPicPr>
            <a:picLocks noChangeAspect="1"/>
          </p:cNvPicPr>
          <p:nvPr/>
        </p:nvPicPr>
        <p:blipFill>
          <a:blip r:embed="rId3"/>
          <a:stretch>
            <a:fillRect/>
          </a:stretch>
        </p:blipFill>
        <p:spPr>
          <a:xfrm>
            <a:off x="-185215" y="-138996"/>
            <a:ext cx="4447968" cy="27799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10"/>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10"/>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0"/>
          <p:cNvSpPr/>
          <p:nvPr/>
        </p:nvSpPr>
        <p:spPr>
          <a:xfrm rot="5400000" flipH="1">
            <a:off x="-1410084" y="1410082"/>
            <a:ext cx="6858000" cy="4037836"/>
          </a:xfrm>
          <a:prstGeom prst="rect">
            <a:avLst/>
          </a:prstGeom>
          <a:gradFill>
            <a:gsLst>
              <a:gs pos="0">
                <a:srgbClr val="000000"/>
              </a:gs>
              <a:gs pos="8000">
                <a:srgbClr val="000000"/>
              </a:gs>
              <a:gs pos="100000">
                <a:srgbClr val="2F5496"/>
              </a:gs>
            </a:gsLst>
            <a:lin ang="3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0"/>
          <p:cNvSpPr/>
          <p:nvPr/>
        </p:nvSpPr>
        <p:spPr>
          <a:xfrm rot="5400000" flipH="1">
            <a:off x="-1410085" y="1420219"/>
            <a:ext cx="6857999" cy="4037839"/>
          </a:xfrm>
          <a:prstGeom prst="rect">
            <a:avLst/>
          </a:prstGeom>
          <a:gradFill>
            <a:gsLst>
              <a:gs pos="0">
                <a:srgbClr val="000000">
                  <a:alpha val="0"/>
                </a:srgbClr>
              </a:gs>
              <a:gs pos="99000">
                <a:srgbClr val="4472C4">
                  <a:alpha val="45882"/>
                </a:srgbClr>
              </a:gs>
              <a:gs pos="100000">
                <a:srgbClr val="4472C4">
                  <a:alpha val="45882"/>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10"/>
          <p:cNvSpPr/>
          <p:nvPr/>
        </p:nvSpPr>
        <p:spPr>
          <a:xfrm rot="5400000" flipH="1">
            <a:off x="767923" y="3588085"/>
            <a:ext cx="2501979" cy="4037841"/>
          </a:xfrm>
          <a:prstGeom prst="rect">
            <a:avLst/>
          </a:prstGeom>
          <a:gradFill>
            <a:gsLst>
              <a:gs pos="0">
                <a:srgbClr val="4472C4">
                  <a:alpha val="28627"/>
                </a:srgbClr>
              </a:gs>
              <a:gs pos="2000">
                <a:srgbClr val="4472C4">
                  <a:alpha val="28627"/>
                </a:srgbClr>
              </a:gs>
              <a:gs pos="100000">
                <a:srgbClr val="000000">
                  <a:alpha val="29803"/>
                </a:srgbClr>
              </a:gs>
            </a:gsLst>
            <a:lin ang="7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10"/>
          <p:cNvSpPr/>
          <p:nvPr/>
        </p:nvSpPr>
        <p:spPr>
          <a:xfrm rot="-964587">
            <a:off x="-501737" y="969718"/>
            <a:ext cx="3900357" cy="4178958"/>
          </a:xfrm>
          <a:custGeom>
            <a:avLst/>
            <a:gdLst/>
            <a:ahLst/>
            <a:cxnLst/>
            <a:rect l="l" t="t" r="r" b="b"/>
            <a:pathLst>
              <a:path w="3900357" h="4178958" extrusionOk="0">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472C4">
                  <a:alpha val="42745"/>
                </a:srgbClr>
              </a:gs>
            </a:gsLst>
            <a:lin ang="1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0"/>
          <p:cNvSpPr/>
          <p:nvPr/>
        </p:nvSpPr>
        <p:spPr>
          <a:xfrm rot="5400000" flipH="1">
            <a:off x="-1410093" y="1399943"/>
            <a:ext cx="6858003" cy="4037835"/>
          </a:xfrm>
          <a:prstGeom prst="rect">
            <a:avLst/>
          </a:prstGeom>
          <a:gradFill>
            <a:gsLst>
              <a:gs pos="0">
                <a:srgbClr val="000000">
                  <a:alpha val="0"/>
                </a:srgbClr>
              </a:gs>
              <a:gs pos="99000">
                <a:srgbClr val="8DA9DB">
                  <a:alpha val="10980"/>
                </a:srgbClr>
              </a:gs>
              <a:gs pos="100000">
                <a:srgbClr val="8DA9DB">
                  <a:alpha val="10980"/>
                </a:srgbClr>
              </a:gs>
            </a:gsLst>
            <a:lin ang="7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10"/>
          <p:cNvSpPr txBox="1">
            <a:spLocks noGrp="1"/>
          </p:cNvSpPr>
          <p:nvPr>
            <p:ph type="title"/>
          </p:nvPr>
        </p:nvSpPr>
        <p:spPr>
          <a:xfrm>
            <a:off x="546932" y="1725111"/>
            <a:ext cx="3201366" cy="3387497"/>
          </a:xfrm>
          <a:prstGeom prst="rect">
            <a:avLst/>
          </a:prstGeom>
          <a:noFill/>
          <a:ln>
            <a:noFill/>
          </a:ln>
        </p:spPr>
        <p:txBody>
          <a:bodyPr spcFirstLastPara="1" wrap="square" lIns="91425" tIns="45700" rIns="91425" bIns="45700" anchor="b" anchorCtr="0">
            <a:normAutofit fontScale="90000"/>
          </a:bodyPr>
          <a:lstStyle/>
          <a:p>
            <a:pPr marL="0" lvl="0" indent="0" rtl="0">
              <a:lnSpc>
                <a:spcPct val="90000"/>
              </a:lnSpc>
              <a:spcBef>
                <a:spcPts val="0"/>
              </a:spcBef>
              <a:spcAft>
                <a:spcPts val="0"/>
              </a:spcAft>
              <a:buClr>
                <a:schemeClr val="lt1"/>
              </a:buClr>
              <a:buSzPts val="4000"/>
              <a:buFont typeface="Calibri"/>
              <a:buNone/>
            </a:pPr>
            <a:r>
              <a:rPr lang="en-US" sz="4000" b="1" u="sng" dirty="0">
                <a:solidFill>
                  <a:schemeClr val="lt1"/>
                </a:solidFill>
              </a:rPr>
              <a:t>Objective B</a:t>
            </a:r>
            <a:r>
              <a:rPr lang="en-US" sz="4000" b="1" dirty="0">
                <a:solidFill>
                  <a:schemeClr val="lt1"/>
                </a:solidFill>
              </a:rPr>
              <a:t>: Electric Vehicle Technology Development and Expansion</a:t>
            </a:r>
            <a:endParaRPr dirty="0"/>
          </a:p>
        </p:txBody>
      </p:sp>
      <p:sp>
        <p:nvSpPr>
          <p:cNvPr id="189" name="Google Shape;189;p10"/>
          <p:cNvSpPr txBox="1">
            <a:spLocks noGrp="1"/>
          </p:cNvSpPr>
          <p:nvPr>
            <p:ph type="body" idx="1"/>
          </p:nvPr>
        </p:nvSpPr>
        <p:spPr>
          <a:xfrm>
            <a:off x="4810259" y="649480"/>
            <a:ext cx="6555347" cy="6007994"/>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ts val="0"/>
              </a:spcBef>
              <a:spcAft>
                <a:spcPts val="0"/>
              </a:spcAft>
              <a:buClr>
                <a:schemeClr val="dk1"/>
              </a:buClr>
              <a:buSzPts val="2400"/>
              <a:buChar char="•"/>
            </a:pPr>
            <a:r>
              <a:rPr lang="en-US" sz="2400" dirty="0"/>
              <a:t>Focused on developing and/or expanding EV Technology and related programs. </a:t>
            </a:r>
            <a:endParaRPr lang="en-US" dirty="0"/>
          </a:p>
          <a:p>
            <a:pPr marL="228600" lvl="0" indent="-228600" algn="l" rtl="0">
              <a:lnSpc>
                <a:spcPct val="90000"/>
              </a:lnSpc>
              <a:spcBef>
                <a:spcPts val="0"/>
              </a:spcBef>
              <a:spcAft>
                <a:spcPts val="0"/>
              </a:spcAft>
              <a:buClr>
                <a:schemeClr val="dk1"/>
              </a:buClr>
              <a:buSzPts val="2400"/>
              <a:buChar char="•"/>
            </a:pPr>
            <a:r>
              <a:rPr lang="en-US" sz="2400" dirty="0"/>
              <a:t>Prioritizes education and training programs that span across the EV Technology occupational continuum from development and production to maintenance of Electric Vehicles, as well as installation and maintenance of critical infrastructure</a:t>
            </a:r>
            <a:endParaRPr dirty="0"/>
          </a:p>
          <a:p>
            <a:pPr marL="228600" lvl="0" indent="-228600" algn="l" rtl="0">
              <a:lnSpc>
                <a:spcPct val="90000"/>
              </a:lnSpc>
              <a:spcBef>
                <a:spcPts val="1000"/>
              </a:spcBef>
              <a:spcAft>
                <a:spcPts val="0"/>
              </a:spcAft>
              <a:buClr>
                <a:schemeClr val="dk1"/>
              </a:buClr>
              <a:buSzPts val="2400"/>
              <a:buChar char="•"/>
            </a:pPr>
            <a:r>
              <a:rPr lang="en-US" sz="2400" i="1" dirty="0"/>
              <a:t>Award range: $100,000-$525,000 per college</a:t>
            </a:r>
            <a:endParaRPr dirty="0"/>
          </a:p>
          <a:p>
            <a:pPr marL="228600" lvl="0" indent="-228600" algn="l" rtl="0">
              <a:lnSpc>
                <a:spcPct val="90000"/>
              </a:lnSpc>
              <a:spcBef>
                <a:spcPts val="1000"/>
              </a:spcBef>
              <a:spcAft>
                <a:spcPts val="0"/>
              </a:spcAft>
              <a:buClr>
                <a:schemeClr val="dk1"/>
              </a:buClr>
              <a:buSzPts val="2400"/>
              <a:buChar char="•"/>
            </a:pPr>
            <a:r>
              <a:rPr lang="en-US" sz="2400" i="1" dirty="0"/>
              <a:t>1.5-year grant (January 1, 2025 – June 30, 2026)</a:t>
            </a:r>
            <a:endParaRPr dirty="0"/>
          </a:p>
        </p:txBody>
      </p:sp>
      <p:pic>
        <p:nvPicPr>
          <p:cNvPr id="2" name="Picture 1" descr="A green text on a black background">
            <a:extLst>
              <a:ext uri="{FF2B5EF4-FFF2-40B4-BE49-F238E27FC236}">
                <a16:creationId xmlns:a16="http://schemas.microsoft.com/office/drawing/2014/main" id="{0B2C7F4A-A365-4D31-36C2-474E58C6C761}"/>
              </a:ext>
            </a:extLst>
          </p:cNvPr>
          <p:cNvPicPr>
            <a:picLocks noChangeAspect="1"/>
          </p:cNvPicPr>
          <p:nvPr/>
        </p:nvPicPr>
        <p:blipFill>
          <a:blip r:embed="rId3"/>
          <a:stretch>
            <a:fillRect/>
          </a:stretch>
        </p:blipFill>
        <p:spPr>
          <a:xfrm>
            <a:off x="-185215" y="-138996"/>
            <a:ext cx="4447968" cy="27799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3"/>
        <p:cNvGrpSpPr/>
        <p:nvPr/>
      </p:nvGrpSpPr>
      <p:grpSpPr>
        <a:xfrm>
          <a:off x="0" y="0"/>
          <a:ext cx="0" cy="0"/>
          <a:chOff x="0" y="0"/>
          <a:chExt cx="0" cy="0"/>
        </a:xfrm>
      </p:grpSpPr>
      <p:sp>
        <p:nvSpPr>
          <p:cNvPr id="201" name="Rectangle 200">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Google Shape;194;p12"/>
          <p:cNvSpPr txBox="1">
            <a:spLocks noGrp="1"/>
          </p:cNvSpPr>
          <p:nvPr>
            <p:ph type="title"/>
          </p:nvPr>
        </p:nvSpPr>
        <p:spPr>
          <a:xfrm>
            <a:off x="838200" y="668377"/>
            <a:ext cx="10515600" cy="1325563"/>
          </a:xfrm>
          <a:prstGeom prst="rect">
            <a:avLst/>
          </a:prstGeom>
        </p:spPr>
        <p:txBody>
          <a:bodyPr spcFirstLastPara="1" lIns="91425" tIns="45700" rIns="91425" bIns="45700" anchorCtr="0">
            <a:normAutofit/>
          </a:bodyPr>
          <a:lstStyle/>
          <a:p>
            <a:pPr marL="0" lvl="0" indent="0" rtl="0">
              <a:spcBef>
                <a:spcPts val="0"/>
              </a:spcBef>
              <a:spcAft>
                <a:spcPts val="0"/>
              </a:spcAft>
              <a:buClr>
                <a:schemeClr val="dk1"/>
              </a:buClr>
              <a:buSzPts val="4400"/>
              <a:buFont typeface="Calibri"/>
              <a:buNone/>
            </a:pPr>
            <a:r>
              <a:rPr lang="en-US"/>
              <a:t>Priority Programs</a:t>
            </a:r>
          </a:p>
        </p:txBody>
      </p:sp>
      <p:sp>
        <p:nvSpPr>
          <p:cNvPr id="195" name="Google Shape;195;p12"/>
          <p:cNvSpPr txBox="1">
            <a:spLocks noGrp="1"/>
          </p:cNvSpPr>
          <p:nvPr>
            <p:ph type="body" idx="1"/>
          </p:nvPr>
        </p:nvSpPr>
        <p:spPr>
          <a:xfrm>
            <a:off x="739902" y="1676400"/>
            <a:ext cx="5715000" cy="4342524"/>
          </a:xfrm>
          <a:prstGeom prst="rect">
            <a:avLst/>
          </a:prstGeom>
        </p:spPr>
        <p:txBody>
          <a:bodyPr spcFirstLastPara="1" lIns="91425" tIns="45700" rIns="91425" bIns="45700" anchorCtr="0">
            <a:noAutofit/>
          </a:bodyPr>
          <a:lstStyle/>
          <a:p>
            <a:pPr marL="228600" lvl="0" indent="-228600" rtl="0">
              <a:spcBef>
                <a:spcPts val="0"/>
              </a:spcBef>
              <a:spcAft>
                <a:spcPts val="0"/>
              </a:spcAft>
              <a:buClr>
                <a:schemeClr val="dk1"/>
              </a:buClr>
              <a:buSzPct val="100000"/>
              <a:buChar char="•"/>
            </a:pPr>
            <a:r>
              <a:rPr lang="en-US" sz="2000" dirty="0"/>
              <a:t>Electrical Engineering Technology</a:t>
            </a:r>
          </a:p>
          <a:p>
            <a:pPr marL="228600" lvl="0" indent="-228600" rtl="0">
              <a:spcBef>
                <a:spcPts val="1000"/>
              </a:spcBef>
              <a:spcAft>
                <a:spcPts val="0"/>
              </a:spcAft>
              <a:buClr>
                <a:schemeClr val="dk1"/>
              </a:buClr>
              <a:buSzPct val="100000"/>
              <a:buChar char="•"/>
            </a:pPr>
            <a:r>
              <a:rPr lang="en-US" sz="2000" dirty="0"/>
              <a:t>Mechatronics</a:t>
            </a:r>
          </a:p>
          <a:p>
            <a:pPr marL="228600" lvl="0" indent="-228600" rtl="0">
              <a:spcBef>
                <a:spcPts val="1000"/>
              </a:spcBef>
              <a:spcAft>
                <a:spcPts val="0"/>
              </a:spcAft>
              <a:buClr>
                <a:schemeClr val="dk1"/>
              </a:buClr>
              <a:buSzPct val="100000"/>
              <a:buChar char="•"/>
            </a:pPr>
            <a:r>
              <a:rPr lang="en-US" sz="2000" dirty="0"/>
              <a:t>Electrical Technology</a:t>
            </a:r>
          </a:p>
          <a:p>
            <a:pPr marL="228600" lvl="0" indent="-228600" rtl="0">
              <a:spcBef>
                <a:spcPts val="1000"/>
              </a:spcBef>
              <a:spcAft>
                <a:spcPts val="0"/>
              </a:spcAft>
              <a:buClr>
                <a:schemeClr val="dk1"/>
              </a:buClr>
              <a:buSzPct val="100000"/>
              <a:buChar char="•"/>
            </a:pPr>
            <a:r>
              <a:rPr lang="en-US" sz="2000" dirty="0"/>
              <a:t>Manufacturing Engineering Technology</a:t>
            </a:r>
          </a:p>
          <a:p>
            <a:pPr marL="228600" lvl="0" indent="-228600" rtl="0">
              <a:spcBef>
                <a:spcPts val="1000"/>
              </a:spcBef>
              <a:spcAft>
                <a:spcPts val="0"/>
              </a:spcAft>
              <a:buClr>
                <a:schemeClr val="dk1"/>
              </a:buClr>
              <a:buSzPct val="100000"/>
              <a:buChar char="•"/>
            </a:pPr>
            <a:r>
              <a:rPr lang="en-US" sz="2000" dirty="0"/>
              <a:t>Alternative Fuel Vehicle Technology</a:t>
            </a:r>
          </a:p>
          <a:p>
            <a:pPr marL="228600" lvl="0" indent="-228600" rtl="0">
              <a:spcBef>
                <a:spcPts val="1000"/>
              </a:spcBef>
              <a:spcAft>
                <a:spcPts val="0"/>
              </a:spcAft>
              <a:buClr>
                <a:schemeClr val="dk1"/>
              </a:buClr>
              <a:buSzPct val="100000"/>
              <a:buChar char="•"/>
            </a:pPr>
            <a:r>
              <a:rPr lang="en-US" sz="2000" dirty="0"/>
              <a:t>High Voltage Battery Technology</a:t>
            </a:r>
          </a:p>
          <a:p>
            <a:pPr marL="228600" lvl="0" indent="-228600" rtl="0">
              <a:spcBef>
                <a:spcPts val="1000"/>
              </a:spcBef>
              <a:spcAft>
                <a:spcPts val="0"/>
              </a:spcAft>
              <a:buClr>
                <a:schemeClr val="dk1"/>
              </a:buClr>
              <a:buSzPct val="100000"/>
              <a:buChar char="•"/>
            </a:pPr>
            <a:r>
              <a:rPr lang="en-US" sz="2000" dirty="0"/>
              <a:t>Automotive Technology</a:t>
            </a:r>
          </a:p>
          <a:p>
            <a:pPr marL="228600" lvl="0" indent="-228600" rtl="0">
              <a:spcBef>
                <a:spcPts val="1000"/>
              </a:spcBef>
              <a:spcAft>
                <a:spcPts val="0"/>
              </a:spcAft>
              <a:buClr>
                <a:schemeClr val="dk1"/>
              </a:buClr>
              <a:buSzPct val="100000"/>
              <a:buChar char="•"/>
            </a:pPr>
            <a:r>
              <a:rPr lang="en-US" sz="2000" dirty="0"/>
              <a:t>Software Development</a:t>
            </a:r>
          </a:p>
          <a:p>
            <a:pPr marL="228600" lvl="0" indent="-228600" rtl="0">
              <a:spcBef>
                <a:spcPts val="1000"/>
              </a:spcBef>
              <a:spcAft>
                <a:spcPts val="0"/>
              </a:spcAft>
              <a:buClr>
                <a:schemeClr val="dk1"/>
              </a:buClr>
              <a:buSzPct val="100000"/>
              <a:buChar char="•"/>
            </a:pPr>
            <a:r>
              <a:rPr lang="en-US" sz="2000" dirty="0"/>
              <a:t>Programs aligned to industry certifications (e.g. TESLA Independent Repair Certified).</a:t>
            </a:r>
          </a:p>
          <a:p>
            <a:pPr marL="228600" lvl="0" indent="-228600" rtl="0">
              <a:spcBef>
                <a:spcPts val="1000"/>
              </a:spcBef>
              <a:spcAft>
                <a:spcPts val="0"/>
              </a:spcAft>
              <a:buClr>
                <a:schemeClr val="dk1"/>
              </a:buClr>
              <a:buSzPct val="100000"/>
              <a:buChar char="•"/>
            </a:pPr>
            <a:r>
              <a:rPr lang="en-US" sz="2000" dirty="0"/>
              <a:t>Programs that advance the development and maintenance of EV charging infrastructure.</a:t>
            </a:r>
          </a:p>
        </p:txBody>
      </p:sp>
      <p:sp>
        <p:nvSpPr>
          <p:cNvPr id="196" name="Google Shape;196;p12"/>
          <p:cNvSpPr txBox="1">
            <a:spLocks noGrp="1"/>
          </p:cNvSpPr>
          <p:nvPr>
            <p:ph type="body" idx="2"/>
          </p:nvPr>
        </p:nvSpPr>
        <p:spPr>
          <a:xfrm>
            <a:off x="6354318" y="2368076"/>
            <a:ext cx="5097780" cy="3795748"/>
          </a:xfrm>
          <a:prstGeom prst="rect">
            <a:avLst/>
          </a:prstGeom>
        </p:spPr>
        <p:txBody>
          <a:bodyPr spcFirstLastPara="1" lIns="91425" tIns="45700" rIns="91425" bIns="45700" anchorCtr="0">
            <a:normAutofit lnSpcReduction="10000"/>
          </a:bodyPr>
          <a:lstStyle/>
          <a:p>
            <a:pPr marL="228600" lvl="0" indent="-228600" rtl="0">
              <a:spcBef>
                <a:spcPts val="0"/>
              </a:spcBef>
              <a:spcAft>
                <a:spcPts val="0"/>
              </a:spcAft>
              <a:buClr>
                <a:schemeClr val="dk1"/>
              </a:buClr>
              <a:buSzPct val="100000"/>
              <a:buChar char="•"/>
            </a:pPr>
            <a:r>
              <a:rPr lang="en-US" sz="2200" dirty="0"/>
              <a:t>Other programs of interest are identified in the </a:t>
            </a:r>
            <a:r>
              <a:rPr lang="en-US" sz="2200" u="sng" dirty="0">
                <a:hlinkClick r:id="rId3">
                  <a:extLst>
                    <a:ext uri="{A12FA001-AC4F-418D-AE19-62706E023703}">
                      <ahyp:hlinkClr xmlns:ahyp="http://schemas.microsoft.com/office/drawing/2018/hyperlinkcolor" val="tx"/>
                    </a:ext>
                  </a:extLst>
                </a:hlinkClick>
              </a:rPr>
              <a:t>Illinois Clean Energy Jobs and Training Program Inventory</a:t>
            </a:r>
            <a:r>
              <a:rPr lang="en-US" sz="2200" dirty="0"/>
              <a:t>. </a:t>
            </a:r>
          </a:p>
          <a:p>
            <a:pPr marL="228600" lvl="0" indent="-228600" rtl="0">
              <a:spcBef>
                <a:spcPts val="1000"/>
              </a:spcBef>
              <a:spcAft>
                <a:spcPts val="0"/>
              </a:spcAft>
              <a:buClr>
                <a:schemeClr val="dk1"/>
              </a:buClr>
              <a:buSzPct val="100000"/>
              <a:buChar char="•"/>
            </a:pPr>
            <a:r>
              <a:rPr lang="en-US" sz="2200" dirty="0"/>
              <a:t>Proposals will be evaluated with a focus on high demand areas, a sound labor market argument to meet statewide need and capacity for college’s focusing in those areas, and the ability to effectively accelerate training.</a:t>
            </a:r>
          </a:p>
          <a:p>
            <a:pPr marL="228600" lvl="0" indent="-228600" rtl="0">
              <a:spcBef>
                <a:spcPts val="1000"/>
              </a:spcBef>
              <a:spcAft>
                <a:spcPts val="0"/>
              </a:spcAft>
              <a:buClr>
                <a:schemeClr val="dk1"/>
              </a:buClr>
              <a:buSzPct val="100000"/>
              <a:buChar char="•"/>
            </a:pPr>
            <a:r>
              <a:rPr lang="en-US" sz="2200" dirty="0"/>
              <a:t>It should be noted that the ICCB program approval process requires a labor market focused argument for program approval.</a:t>
            </a:r>
          </a:p>
        </p:txBody>
      </p:sp>
      <p:pic>
        <p:nvPicPr>
          <p:cNvPr id="2" name="Picture 1" descr="A green text on a black background">
            <a:extLst>
              <a:ext uri="{FF2B5EF4-FFF2-40B4-BE49-F238E27FC236}">
                <a16:creationId xmlns:a16="http://schemas.microsoft.com/office/drawing/2014/main" id="{F1AB3E3B-041E-8A30-0EB3-97439EF72A83}"/>
              </a:ext>
            </a:extLst>
          </p:cNvPr>
          <p:cNvPicPr>
            <a:picLocks noChangeAspect="1"/>
          </p:cNvPicPr>
          <p:nvPr/>
        </p:nvPicPr>
        <p:blipFill>
          <a:blip r:embed="rId4"/>
          <a:stretch>
            <a:fillRect/>
          </a:stretch>
        </p:blipFill>
        <p:spPr>
          <a:xfrm>
            <a:off x="7422468" y="-180474"/>
            <a:ext cx="4447968" cy="277998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9569</TotalTime>
  <Words>3242</Words>
  <Application>Microsoft Office PowerPoint</Application>
  <PresentationFormat>Widescreen</PresentationFormat>
  <Paragraphs>404</Paragraphs>
  <Slides>41</Slides>
  <Notes>41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Meiryo</vt:lpstr>
      <vt:lpstr>Arial</vt:lpstr>
      <vt:lpstr>Calibri</vt:lpstr>
      <vt:lpstr>Georgia</vt:lpstr>
      <vt:lpstr>Noto Sans Symbols</vt:lpstr>
      <vt:lpstr>Times New Roman</vt:lpstr>
      <vt:lpstr>Trebuchet MS</vt:lpstr>
      <vt:lpstr>Wingdings</vt:lpstr>
      <vt:lpstr>Office Theme</vt:lpstr>
      <vt:lpstr>Rev Up EV round 3 Kick Off Meeting</vt:lpstr>
      <vt:lpstr>Meet the Team</vt:lpstr>
      <vt:lpstr>PowerPoint Presentation</vt:lpstr>
      <vt:lpstr>Agenda </vt:lpstr>
      <vt:lpstr>Background</vt:lpstr>
      <vt:lpstr>Funding Overview</vt:lpstr>
      <vt:lpstr>Objective A: Building Capacity for Electric Vehicles</vt:lpstr>
      <vt:lpstr>Objective B: Electric Vehicle Technology Development and Expansion</vt:lpstr>
      <vt:lpstr>Priority Programs</vt:lpstr>
      <vt:lpstr>PowerPoint Presentation</vt:lpstr>
      <vt:lpstr>Overall Grant Focus and Goals:  R1-R3</vt:lpstr>
      <vt:lpstr>Overall Grant Focus and Goals – Round 3 </vt:lpstr>
      <vt:lpstr>Overall Grant Focus and Goals:  R1-R3</vt:lpstr>
      <vt:lpstr>Required Activities</vt:lpstr>
      <vt:lpstr>PowerPoint Presentation</vt:lpstr>
      <vt:lpstr>Quarterly Reporting Templates &amp; Instructions</vt:lpstr>
      <vt:lpstr>PowerPoint Presentation</vt:lpstr>
      <vt:lpstr>PowerPoint Presentation</vt:lpstr>
      <vt:lpstr>PowerPoint Presentation</vt:lpstr>
      <vt:lpstr>PowerPoint Presentation</vt:lpstr>
      <vt:lpstr>PowerPoint Presentation</vt:lpstr>
      <vt:lpstr>PowerPoint Presentation</vt:lpstr>
      <vt:lpstr>Administrative Requirements and Reporting</vt:lpstr>
      <vt:lpstr>Grant Deliverables</vt:lpstr>
      <vt:lpstr>Important Dates</vt:lpstr>
      <vt:lpstr>Budget Modifications</vt:lpstr>
      <vt:lpstr>Performance Reporting</vt:lpstr>
      <vt:lpstr>Objective A: Capacity-Building Outcomes</vt:lpstr>
      <vt:lpstr>Objective B: Development and Expansion Outcomes</vt:lpstr>
      <vt:lpstr>Objective B: Development and Expansion Outcomes Cont.</vt:lpstr>
      <vt:lpstr>Professional Development and Technical Assistance</vt:lpstr>
      <vt:lpstr>PowerPoint Presentation</vt:lpstr>
      <vt:lpstr>Rev Up EV round 3 Colleges and IGEN Coaches</vt:lpstr>
      <vt:lpstr>IGEN Coordinated Professional Development</vt:lpstr>
      <vt:lpstr>Industry Collaborative Meetings</vt:lpstr>
      <vt:lpstr>EV Network &amp; TA Meetings </vt:lpstr>
      <vt:lpstr>Curriculum and Stackable Certificate Development</vt:lpstr>
      <vt:lpstr>PowerPoint Presentation</vt:lpstr>
      <vt:lpstr>PowerPoint Presentation</vt:lpstr>
      <vt:lpstr>PowerPoint Presentation</vt:lpstr>
      <vt:lpstr>Questions?  Send any additional questions to ICCB.cte@illinois.gov.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 Up EV Initiative Kick Off Meeting</dc:title>
  <dc:creator>Natasha Allan</dc:creator>
  <cp:lastModifiedBy>Wynn, Dana</cp:lastModifiedBy>
  <cp:revision>57</cp:revision>
  <dcterms:created xsi:type="dcterms:W3CDTF">2023-03-13T19:02:11Z</dcterms:created>
  <dcterms:modified xsi:type="dcterms:W3CDTF">2025-03-12T14:51:09Z</dcterms:modified>
</cp:coreProperties>
</file>